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34"/>
  </p:notesMasterIdLst>
  <p:handoutMasterIdLst>
    <p:handoutMasterId r:id="rId35"/>
  </p:handoutMasterIdLst>
  <p:sldIdLst>
    <p:sldId id="378" r:id="rId6"/>
    <p:sldId id="585" r:id="rId7"/>
    <p:sldId id="578" r:id="rId8"/>
    <p:sldId id="628" r:id="rId9"/>
    <p:sldId id="782" r:id="rId10"/>
    <p:sldId id="773" r:id="rId11"/>
    <p:sldId id="774" r:id="rId12"/>
    <p:sldId id="775" r:id="rId13"/>
    <p:sldId id="783" r:id="rId14"/>
    <p:sldId id="784" r:id="rId15"/>
    <p:sldId id="777" r:id="rId16"/>
    <p:sldId id="749" r:id="rId17"/>
    <p:sldId id="793" r:id="rId18"/>
    <p:sldId id="778" r:id="rId19"/>
    <p:sldId id="750" r:id="rId20"/>
    <p:sldId id="761" r:id="rId21"/>
    <p:sldId id="785" r:id="rId22"/>
    <p:sldId id="786" r:id="rId23"/>
    <p:sldId id="772" r:id="rId24"/>
    <p:sldId id="787" r:id="rId25"/>
    <p:sldId id="791" r:id="rId26"/>
    <p:sldId id="762" r:id="rId27"/>
    <p:sldId id="752" r:id="rId28"/>
    <p:sldId id="781" r:id="rId29"/>
    <p:sldId id="760" r:id="rId30"/>
    <p:sldId id="763" r:id="rId31"/>
    <p:sldId id="792" r:id="rId32"/>
    <p:sldId id="591" r:id="rId33"/>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os" initials="DB" lastIdx="20" clrIdx="0">
    <p:extLst>
      <p:ext uri="{19B8F6BF-5375-455C-9EA6-DF929625EA0E}">
        <p15:presenceInfo xmlns:p15="http://schemas.microsoft.com/office/powerpoint/2012/main" userId="David Bos" providerId="None"/>
      </p:ext>
    </p:extLst>
  </p:cmAuthor>
  <p:cmAuthor id="2" name="Melanie Huurneman" initials="MH" lastIdx="50" clrIdx="1">
    <p:extLst>
      <p:ext uri="{19B8F6BF-5375-455C-9EA6-DF929625EA0E}">
        <p15:presenceInfo xmlns:p15="http://schemas.microsoft.com/office/powerpoint/2012/main" userId="Melanie Huurne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8900"/>
    <a:srgbClr val="AC2614"/>
    <a:srgbClr val="3A8127"/>
    <a:srgbClr val="0074A8"/>
    <a:srgbClr val="EDC605"/>
    <a:srgbClr val="E8D30A"/>
    <a:srgbClr val="FFA829"/>
    <a:srgbClr val="E7EFF8"/>
    <a:srgbClr val="451561"/>
    <a:srgbClr val="9572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5280" autoAdjust="0"/>
  </p:normalViewPr>
  <p:slideViewPr>
    <p:cSldViewPr snapToGrid="0">
      <p:cViewPr varScale="1">
        <p:scale>
          <a:sx n="63" d="100"/>
          <a:sy n="63" d="100"/>
        </p:scale>
        <p:origin x="124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7A92876-4958-437E-88D3-543EB01465BF}" type="datetimeFigureOut">
              <a:rPr lang="nl-NL" smtClean="0"/>
              <a:t>24-9-2017</a:t>
            </a:fld>
            <a:endParaRPr lang="nl-NL"/>
          </a:p>
        </p:txBody>
      </p:sp>
      <p:sp>
        <p:nvSpPr>
          <p:cNvPr id="4" name="Tijdelijke aanduiding voor voet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DEE67FE-6EFF-4AE0-8CBD-1AE8354ED0D1}" type="slidenum">
              <a:rPr lang="nl-NL" smtClean="0"/>
              <a:t>‹nr.›</a:t>
            </a:fld>
            <a:endParaRPr lang="nl-NL"/>
          </a:p>
        </p:txBody>
      </p:sp>
    </p:spTree>
    <p:extLst>
      <p:ext uri="{BB962C8B-B14F-4D97-AF65-F5344CB8AC3E}">
        <p14:creationId xmlns:p14="http://schemas.microsoft.com/office/powerpoint/2010/main" val="3889336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E91C76B-1C7C-4003-9628-070F9DE6B40D}" type="datetimeFigureOut">
              <a:rPr lang="nl-NL" smtClean="0"/>
              <a:t>24-9-2017</a:t>
            </a:fld>
            <a:endParaRPr lang="nl-NL"/>
          </a:p>
        </p:txBody>
      </p:sp>
      <p:sp>
        <p:nvSpPr>
          <p:cNvPr id="4" name="Tijdelijke aanduiding voor dia-afbeelding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22DF27F-7348-4505-A592-8569CA3FE6C7}" type="slidenum">
              <a:rPr lang="nl-NL" smtClean="0"/>
              <a:t>‹nr.›</a:t>
            </a:fld>
            <a:endParaRPr lang="nl-NL"/>
          </a:p>
        </p:txBody>
      </p:sp>
    </p:spTree>
    <p:extLst>
      <p:ext uri="{BB962C8B-B14F-4D97-AF65-F5344CB8AC3E}">
        <p14:creationId xmlns:p14="http://schemas.microsoft.com/office/powerpoint/2010/main" val="156198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2</a:t>
            </a:fld>
            <a:endParaRPr lang="nl-NL"/>
          </a:p>
        </p:txBody>
      </p:sp>
    </p:spTree>
    <p:extLst>
      <p:ext uri="{BB962C8B-B14F-4D97-AF65-F5344CB8AC3E}">
        <p14:creationId xmlns:p14="http://schemas.microsoft.com/office/powerpoint/2010/main" val="3646653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22</a:t>
            </a:fld>
            <a:endParaRPr lang="nl-NL"/>
          </a:p>
        </p:txBody>
      </p:sp>
    </p:spTree>
    <p:extLst>
      <p:ext uri="{BB962C8B-B14F-4D97-AF65-F5344CB8AC3E}">
        <p14:creationId xmlns:p14="http://schemas.microsoft.com/office/powerpoint/2010/main" val="211259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22DF27F-7348-4505-A592-8569CA3FE6C7}" type="slidenum">
              <a:rPr lang="nl-NL" smtClean="0"/>
              <a:t>3</a:t>
            </a:fld>
            <a:endParaRPr lang="nl-NL" dirty="0"/>
          </a:p>
        </p:txBody>
      </p:sp>
    </p:spTree>
    <p:extLst>
      <p:ext uri="{BB962C8B-B14F-4D97-AF65-F5344CB8AC3E}">
        <p14:creationId xmlns:p14="http://schemas.microsoft.com/office/powerpoint/2010/main" val="821071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6</a:t>
            </a:fld>
            <a:endParaRPr lang="nl-NL"/>
          </a:p>
        </p:txBody>
      </p:sp>
    </p:spTree>
    <p:extLst>
      <p:ext uri="{BB962C8B-B14F-4D97-AF65-F5344CB8AC3E}">
        <p14:creationId xmlns:p14="http://schemas.microsoft.com/office/powerpoint/2010/main" val="380683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Grafieken nog aanpassen!</a:t>
            </a:r>
            <a:r>
              <a:rPr lang="nl-NL" sz="1200" baseline="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aseline="0" dirty="0"/>
              <a:t>Gemeentegrootte – laatste bolletje klopt niet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aseline="0" dirty="0"/>
              <a:t>Andere grafiekje in huisstijl (als ik ergens die gegevens kan vinden..) </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9</a:t>
            </a:fld>
            <a:endParaRPr lang="nl-NL"/>
          </a:p>
        </p:txBody>
      </p:sp>
    </p:spTree>
    <p:extLst>
      <p:ext uri="{BB962C8B-B14F-4D97-AF65-F5344CB8AC3E}">
        <p14:creationId xmlns:p14="http://schemas.microsoft.com/office/powerpoint/2010/main" val="2069664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Grafieken nog aanpassen!</a:t>
            </a:r>
            <a:r>
              <a:rPr lang="nl-NL" sz="1200" baseline="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aseline="0" dirty="0"/>
              <a:t>Gemeentegrootte – laatste bolletje klopt niet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aseline="0" dirty="0"/>
              <a:t>Andere grafiekje in huisstijl (als ik ergens die gegevens kan vinden..) </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10</a:t>
            </a:fld>
            <a:endParaRPr lang="nl-NL"/>
          </a:p>
        </p:txBody>
      </p:sp>
    </p:spTree>
    <p:extLst>
      <p:ext uri="{BB962C8B-B14F-4D97-AF65-F5344CB8AC3E}">
        <p14:creationId xmlns:p14="http://schemas.microsoft.com/office/powerpoint/2010/main" val="155855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Grafieken nog aanpassen!</a:t>
            </a:r>
            <a:r>
              <a:rPr lang="nl-NL" sz="1200" baseline="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aseline="0" dirty="0"/>
              <a:t>Gemeentegrootte – laatste bolletje klopt niet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aseline="0" dirty="0"/>
              <a:t>Andere grafiekje in huisstijl (als ik ergens die gegevens kan vinden..) </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11</a:t>
            </a:fld>
            <a:endParaRPr lang="nl-NL"/>
          </a:p>
        </p:txBody>
      </p:sp>
    </p:spTree>
    <p:extLst>
      <p:ext uri="{BB962C8B-B14F-4D97-AF65-F5344CB8AC3E}">
        <p14:creationId xmlns:p14="http://schemas.microsoft.com/office/powerpoint/2010/main" val="316281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12</a:t>
            </a:fld>
            <a:endParaRPr lang="nl-NL"/>
          </a:p>
        </p:txBody>
      </p:sp>
    </p:spTree>
    <p:extLst>
      <p:ext uri="{BB962C8B-B14F-4D97-AF65-F5344CB8AC3E}">
        <p14:creationId xmlns:p14="http://schemas.microsoft.com/office/powerpoint/2010/main" val="3490351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16</a:t>
            </a:fld>
            <a:endParaRPr lang="nl-NL"/>
          </a:p>
        </p:txBody>
      </p:sp>
    </p:spTree>
    <p:extLst>
      <p:ext uri="{BB962C8B-B14F-4D97-AF65-F5344CB8AC3E}">
        <p14:creationId xmlns:p14="http://schemas.microsoft.com/office/powerpoint/2010/main" val="2335402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B016D67-8A18-44DA-BFBD-66FE9D28A1C6}" type="slidenum">
              <a:rPr lang="nl-NL" smtClean="0"/>
              <a:t>20</a:t>
            </a:fld>
            <a:endParaRPr lang="nl-NL"/>
          </a:p>
        </p:txBody>
      </p:sp>
    </p:spTree>
    <p:extLst>
      <p:ext uri="{BB962C8B-B14F-4D97-AF65-F5344CB8AC3E}">
        <p14:creationId xmlns:p14="http://schemas.microsoft.com/office/powerpoint/2010/main" val="1214378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2"/>
          </p:nvPr>
        </p:nvSpPr>
        <p:spPr>
          <a:xfrm>
            <a:off x="0" y="1080000"/>
            <a:ext cx="9144000" cy="5410800"/>
          </a:xfrm>
        </p:spPr>
        <p:txBody>
          <a:bodyPr/>
          <a:lstStyle>
            <a:lvl1pPr marL="0" indent="0" algn="ctr">
              <a:buNone/>
              <a:defRPr>
                <a:solidFill>
                  <a:schemeClr val="tx1">
                    <a:lumMod val="50000"/>
                    <a:lumOff val="50000"/>
                  </a:schemeClr>
                </a:solidFill>
              </a:defRPr>
            </a:lvl1pPr>
          </a:lstStyle>
          <a:p>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000" y="324000"/>
            <a:ext cx="3060000" cy="627481"/>
          </a:xfrm>
          <a:prstGeom prst="rect">
            <a:avLst/>
          </a:prstGeom>
        </p:spPr>
      </p:pic>
      <p:sp>
        <p:nvSpPr>
          <p:cNvPr id="2" name="Title 1"/>
          <p:cNvSpPr>
            <a:spLocks noGrp="1"/>
          </p:cNvSpPr>
          <p:nvPr>
            <p:ph type="ctrTitle"/>
          </p:nvPr>
        </p:nvSpPr>
        <p:spPr>
          <a:xfrm>
            <a:off x="900000" y="1703142"/>
            <a:ext cx="7772400" cy="1577614"/>
          </a:xfrm>
        </p:spPr>
        <p:txBody>
          <a:bodyPr anchor="t" anchorCtr="0">
            <a:normAutofit/>
          </a:bodyPr>
          <a:lstStyle>
            <a:lvl1pPr algn="l">
              <a:defRPr sz="3400" b="1">
                <a:solidFill>
                  <a:schemeClr val="tx1"/>
                </a:solidFill>
              </a:defRPr>
            </a:lvl1pPr>
          </a:lstStyle>
          <a:p>
            <a:r>
              <a:rPr lang="nl-NL" dirty="0"/>
              <a:t>Klik om de stijl te bewerken</a:t>
            </a:r>
            <a:endParaRPr lang="en-US" dirty="0"/>
          </a:p>
        </p:txBody>
      </p:sp>
      <p:sp>
        <p:nvSpPr>
          <p:cNvPr id="3" name="Subtitle 2"/>
          <p:cNvSpPr>
            <a:spLocks noGrp="1"/>
          </p:cNvSpPr>
          <p:nvPr>
            <p:ph type="subTitle" idx="1"/>
          </p:nvPr>
        </p:nvSpPr>
        <p:spPr>
          <a:xfrm>
            <a:off x="900000" y="3280756"/>
            <a:ext cx="6858000" cy="299023"/>
          </a:xfrm>
        </p:spPr>
        <p:txBody>
          <a:bodyPr anchor="t" anchorCtr="0">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en-US" dirty="0"/>
          </a:p>
        </p:txBody>
      </p:sp>
      <p:sp>
        <p:nvSpPr>
          <p:cNvPr id="12" name="Tijdelijke aanduiding voor tekst 11"/>
          <p:cNvSpPr>
            <a:spLocks noGrp="1"/>
          </p:cNvSpPr>
          <p:nvPr>
            <p:ph type="body" sz="quarter" idx="10" hasCustomPrompt="1"/>
          </p:nvPr>
        </p:nvSpPr>
        <p:spPr>
          <a:xfrm>
            <a:off x="900113" y="5288265"/>
            <a:ext cx="5228838" cy="494699"/>
          </a:xfrm>
        </p:spPr>
        <p:txBody>
          <a:bodyPr>
            <a:normAutofit/>
          </a:bodyPr>
          <a:lstStyle>
            <a:lvl1pPr marL="0" indent="0">
              <a:lnSpc>
                <a:spcPts val="1500"/>
              </a:lnSpc>
              <a:buNone/>
              <a:defRPr sz="1200">
                <a:solidFill>
                  <a:schemeClr val="tx1"/>
                </a:solidFill>
              </a:defRPr>
            </a:lvl1pPr>
          </a:lstStyle>
          <a:p>
            <a:pPr lvl="0"/>
            <a:r>
              <a:rPr lang="nl-NL" dirty="0"/>
              <a:t>[naam/namen]</a:t>
            </a:r>
          </a:p>
        </p:txBody>
      </p:sp>
      <p:sp>
        <p:nvSpPr>
          <p:cNvPr id="13" name="Tijdelijke aanduiding voor tekst 11"/>
          <p:cNvSpPr>
            <a:spLocks noGrp="1"/>
          </p:cNvSpPr>
          <p:nvPr>
            <p:ph type="body" sz="quarter" idx="11" hasCustomPrompt="1"/>
          </p:nvPr>
        </p:nvSpPr>
        <p:spPr>
          <a:xfrm>
            <a:off x="900113" y="5812462"/>
            <a:ext cx="5228838" cy="217635"/>
          </a:xfrm>
        </p:spPr>
        <p:txBody>
          <a:bodyPr>
            <a:normAutofit/>
          </a:bodyPr>
          <a:lstStyle>
            <a:lvl1pPr marL="0" indent="0">
              <a:lnSpc>
                <a:spcPts val="1500"/>
              </a:lnSpc>
              <a:buNone/>
              <a:defRPr sz="1200">
                <a:solidFill>
                  <a:schemeClr val="tx1"/>
                </a:solidFill>
              </a:defRPr>
            </a:lvl1pPr>
          </a:lstStyle>
          <a:p>
            <a:pPr lvl="0"/>
            <a:r>
              <a:rPr lang="nl-NL" dirty="0"/>
              <a:t>[plaats], [datum]</a:t>
            </a:r>
          </a:p>
        </p:txBody>
      </p:sp>
    </p:spTree>
    <p:extLst>
      <p:ext uri="{BB962C8B-B14F-4D97-AF65-F5344CB8AC3E}">
        <p14:creationId xmlns:p14="http://schemas.microsoft.com/office/powerpoint/2010/main" val="2851280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402452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Genummerde opsomm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1pPr marL="342900" indent="-342900">
              <a:spcBef>
                <a:spcPts val="1700"/>
              </a:spcBef>
              <a:buFont typeface="+mj-lt"/>
              <a:buAutoNum type="alphaLcPeriod"/>
              <a:defRPr b="1">
                <a:solidFill>
                  <a:schemeClr val="tx2"/>
                </a:solidFill>
              </a:defRPr>
            </a:lvl1pPr>
            <a:lvl2pPr marL="355600" indent="-342900">
              <a:buFont typeface="+mj-lt"/>
              <a:buAutoNum type="romanLcPeriod"/>
              <a:defRPr sz="1500"/>
            </a:lvl2pPr>
          </a:lstStyle>
          <a:p>
            <a:pPr lvl="0"/>
            <a:r>
              <a:rPr lang="nl-NL" dirty="0"/>
              <a:t>Klik om de modelstijlen te bewerken</a:t>
            </a:r>
          </a:p>
          <a:p>
            <a:pPr lvl="1"/>
            <a:r>
              <a:rPr lang="nl-NL" dirty="0"/>
              <a:t>Tweede niveau</a:t>
            </a:r>
          </a:p>
        </p:txBody>
      </p:sp>
      <p:sp>
        <p:nvSpPr>
          <p:cNvPr id="7" name="Tijdelijke aanduiding voor voettekst 6"/>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2734855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kst zonder opsomm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1pPr marL="0" indent="0">
              <a:buNone/>
              <a:defRPr/>
            </a:lvl1pPr>
          </a:lstStyle>
          <a:p>
            <a:pPr lvl="0"/>
            <a:endParaRPr lang="en-US" dirty="0"/>
          </a:p>
        </p:txBody>
      </p:sp>
      <p:sp>
        <p:nvSpPr>
          <p:cNvPr id="7" name="Tijdelijke aanduiding voor voettekst 6"/>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1674497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6" name="Tijdelijke aanduiding voor voettekst 5"/>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715976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277876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419309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enummerde opsomm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1pPr marL="342900" indent="-342900">
              <a:spcBef>
                <a:spcPts val="1700"/>
              </a:spcBef>
              <a:buFont typeface="+mj-lt"/>
              <a:buAutoNum type="alphaLcPeriod"/>
              <a:defRPr b="1">
                <a:solidFill>
                  <a:schemeClr val="tx2"/>
                </a:solidFill>
              </a:defRPr>
            </a:lvl1pPr>
            <a:lvl2pPr marL="355600" indent="-342900">
              <a:buFont typeface="+mj-lt"/>
              <a:buAutoNum type="romanLcPeriod"/>
              <a:defRPr sz="1500"/>
            </a:lvl2pPr>
          </a:lstStyle>
          <a:p>
            <a:pPr lvl="0"/>
            <a:r>
              <a:rPr lang="nl-NL" dirty="0"/>
              <a:t>Klik om de modelstijlen te bewerken</a:t>
            </a:r>
          </a:p>
          <a:p>
            <a:pPr lvl="1"/>
            <a:r>
              <a:rPr lang="nl-NL" dirty="0"/>
              <a:t>Tweede niveau</a:t>
            </a:r>
          </a:p>
        </p:txBody>
      </p:sp>
      <p:sp>
        <p:nvSpPr>
          <p:cNvPr id="7" name="Tijdelijke aanduiding voor voettekst 6"/>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124823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 zonder opsomm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1pPr marL="0" indent="0">
              <a:buNone/>
              <a:defRPr/>
            </a:lvl1pPr>
          </a:lstStyle>
          <a:p>
            <a:pPr lvl="0"/>
            <a:endParaRPr lang="en-US" dirty="0"/>
          </a:p>
        </p:txBody>
      </p:sp>
      <p:sp>
        <p:nvSpPr>
          <p:cNvPr id="7" name="Tijdelijke aanduiding voor voettekst 6"/>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407877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6" name="Tijdelijke aanduiding voor voettekst 5"/>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354482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0"/>
          </p:nvPr>
        </p:nvSpPr>
        <p:spPr/>
        <p:txBody>
          <a:bodyPr/>
          <a:lstStyle/>
          <a:p>
            <a:endParaRPr lang="nl-NL" dirty="0"/>
          </a:p>
        </p:txBody>
      </p:sp>
    </p:spTree>
    <p:extLst>
      <p:ext uri="{BB962C8B-B14F-4D97-AF65-F5344CB8AC3E}">
        <p14:creationId xmlns:p14="http://schemas.microsoft.com/office/powerpoint/2010/main" val="3415365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chterblad">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8000" y="324000"/>
            <a:ext cx="3060000" cy="627481"/>
          </a:xfrm>
          <a:prstGeom prst="rect">
            <a:avLst/>
          </a:prstGeom>
        </p:spPr>
      </p:pic>
      <p:sp>
        <p:nvSpPr>
          <p:cNvPr id="12" name="Tijdelijke aanduiding voor tekst 11"/>
          <p:cNvSpPr>
            <a:spLocks noGrp="1"/>
          </p:cNvSpPr>
          <p:nvPr>
            <p:ph type="body" sz="quarter" idx="10" hasCustomPrompt="1"/>
          </p:nvPr>
        </p:nvSpPr>
        <p:spPr>
          <a:xfrm>
            <a:off x="900000" y="4266863"/>
            <a:ext cx="5228838" cy="382957"/>
          </a:xfrm>
        </p:spPr>
        <p:txBody>
          <a:bodyPr>
            <a:noAutofit/>
          </a:bodyPr>
          <a:lstStyle>
            <a:lvl1pPr marL="0" indent="0">
              <a:lnSpc>
                <a:spcPts val="1500"/>
              </a:lnSpc>
              <a:buNone/>
              <a:defRPr sz="1200" b="1">
                <a:solidFill>
                  <a:schemeClr val="tx1"/>
                </a:solidFill>
              </a:defRPr>
            </a:lvl1pPr>
          </a:lstStyle>
          <a:p>
            <a:pPr lvl="0"/>
            <a:r>
              <a:rPr lang="nl-NL" dirty="0"/>
              <a:t>[naam]</a:t>
            </a:r>
          </a:p>
        </p:txBody>
      </p:sp>
      <p:sp>
        <p:nvSpPr>
          <p:cNvPr id="9" name="Tijdelijke aanduiding voor tekst 11"/>
          <p:cNvSpPr>
            <a:spLocks noGrp="1"/>
          </p:cNvSpPr>
          <p:nvPr>
            <p:ph type="body" sz="quarter" idx="13" hasCustomPrompt="1"/>
          </p:nvPr>
        </p:nvSpPr>
        <p:spPr>
          <a:xfrm>
            <a:off x="900000" y="4662459"/>
            <a:ext cx="5228838" cy="181915"/>
          </a:xfrm>
        </p:spPr>
        <p:txBody>
          <a:bodyPr>
            <a:noAutofit/>
          </a:bodyPr>
          <a:lstStyle>
            <a:lvl1pPr marL="0" indent="0">
              <a:lnSpc>
                <a:spcPts val="1500"/>
              </a:lnSpc>
              <a:buNone/>
              <a:defRPr sz="1200" b="0">
                <a:solidFill>
                  <a:schemeClr val="tx1"/>
                </a:solidFill>
              </a:defRPr>
            </a:lvl1pPr>
          </a:lstStyle>
          <a:p>
            <a:pPr lvl="0"/>
            <a:r>
              <a:rPr lang="nl-NL" dirty="0"/>
              <a:t>[e-mailadres]</a:t>
            </a:r>
          </a:p>
        </p:txBody>
      </p:sp>
      <p:sp>
        <p:nvSpPr>
          <p:cNvPr id="10" name="Tijdelijke aanduiding voor tekst 11"/>
          <p:cNvSpPr>
            <a:spLocks noGrp="1"/>
          </p:cNvSpPr>
          <p:nvPr>
            <p:ph type="body" sz="quarter" idx="14" hasCustomPrompt="1"/>
          </p:nvPr>
        </p:nvSpPr>
        <p:spPr>
          <a:xfrm>
            <a:off x="900000" y="4853766"/>
            <a:ext cx="5228838" cy="285682"/>
          </a:xfrm>
        </p:spPr>
        <p:txBody>
          <a:bodyPr>
            <a:noAutofit/>
          </a:bodyPr>
          <a:lstStyle>
            <a:lvl1pPr marL="0" indent="0">
              <a:lnSpc>
                <a:spcPts val="1500"/>
              </a:lnSpc>
              <a:buNone/>
              <a:defRPr sz="1200" b="0">
                <a:solidFill>
                  <a:schemeClr val="tx1"/>
                </a:solidFill>
              </a:defRPr>
            </a:lvl1pPr>
          </a:lstStyle>
          <a:p>
            <a:pPr lvl="0"/>
            <a:r>
              <a:rPr lang="nl-NL" dirty="0"/>
              <a:t>[tel.nr.]</a:t>
            </a:r>
          </a:p>
        </p:txBody>
      </p:sp>
      <p:sp>
        <p:nvSpPr>
          <p:cNvPr id="6" name="Tekstvak 5"/>
          <p:cNvSpPr txBox="1"/>
          <p:nvPr userDrawn="1"/>
        </p:nvSpPr>
        <p:spPr>
          <a:xfrm>
            <a:off x="900000" y="1605061"/>
            <a:ext cx="4438716" cy="538609"/>
          </a:xfrm>
          <a:prstGeom prst="rect">
            <a:avLst/>
          </a:prstGeom>
          <a:noFill/>
        </p:spPr>
        <p:txBody>
          <a:bodyPr wrap="none" lIns="0" tIns="0" rIns="0" bIns="0" rtlCol="0">
            <a:spAutoFit/>
          </a:bodyPr>
          <a:lstStyle/>
          <a:p>
            <a:pPr>
              <a:lnSpc>
                <a:spcPts val="2100"/>
              </a:lnSpc>
            </a:pPr>
            <a:r>
              <a:rPr lang="nl-NL" b="1" dirty="0"/>
              <a:t>Meer informatie over deze presentatie</a:t>
            </a:r>
            <a:br>
              <a:rPr lang="nl-NL" b="1" dirty="0"/>
            </a:br>
            <a:r>
              <a:rPr lang="nl-NL" b="1" dirty="0"/>
              <a:t>of onze dienstverlening?</a:t>
            </a:r>
          </a:p>
        </p:txBody>
      </p:sp>
      <p:sp>
        <p:nvSpPr>
          <p:cNvPr id="14" name="Tekstvak 13"/>
          <p:cNvSpPr txBox="1"/>
          <p:nvPr userDrawn="1"/>
        </p:nvSpPr>
        <p:spPr>
          <a:xfrm>
            <a:off x="900000" y="2939031"/>
            <a:ext cx="4887957" cy="1154162"/>
          </a:xfrm>
          <a:prstGeom prst="rect">
            <a:avLst/>
          </a:prstGeom>
          <a:noFill/>
        </p:spPr>
        <p:txBody>
          <a:bodyPr wrap="square" lIns="0" tIns="0" rIns="0" bIns="0" rtlCol="0">
            <a:spAutoFit/>
          </a:bodyPr>
          <a:lstStyle/>
          <a:p>
            <a:pPr>
              <a:lnSpc>
                <a:spcPts val="1500"/>
              </a:lnSpc>
            </a:pPr>
            <a:r>
              <a:rPr lang="nl-NL" sz="1100" b="1" dirty="0" err="1"/>
              <a:t>SeinstravandeLaar</a:t>
            </a:r>
            <a:r>
              <a:rPr lang="nl-NL" sz="1100" b="1" dirty="0"/>
              <a:t> B.V.</a:t>
            </a:r>
          </a:p>
          <a:p>
            <a:pPr>
              <a:lnSpc>
                <a:spcPts val="1500"/>
              </a:lnSpc>
            </a:pPr>
            <a:r>
              <a:rPr lang="nl-NL" sz="1100" b="0" dirty="0"/>
              <a:t>Organisatieadviseurs voor de publieke sector</a:t>
            </a:r>
          </a:p>
          <a:p>
            <a:pPr>
              <a:lnSpc>
                <a:spcPts val="1500"/>
              </a:lnSpc>
            </a:pPr>
            <a:r>
              <a:rPr lang="nl-NL" sz="1100" b="0" dirty="0"/>
              <a:t>Postbus 450  4100 AL Culemborg</a:t>
            </a:r>
          </a:p>
          <a:p>
            <a:pPr>
              <a:lnSpc>
                <a:spcPts val="1500"/>
              </a:lnSpc>
            </a:pPr>
            <a:endParaRPr lang="nl-NL" sz="1100" b="0" dirty="0"/>
          </a:p>
          <a:p>
            <a:pPr>
              <a:lnSpc>
                <a:spcPts val="1500"/>
              </a:lnSpc>
            </a:pPr>
            <a:r>
              <a:rPr lang="nl-NL" sz="1100" b="0" dirty="0"/>
              <a:t>www.seinstravandelaar.nl</a:t>
            </a:r>
          </a:p>
          <a:p>
            <a:pPr>
              <a:lnSpc>
                <a:spcPts val="1500"/>
              </a:lnSpc>
            </a:pPr>
            <a:r>
              <a:rPr lang="nl-NL" sz="1100" b="0" dirty="0"/>
              <a:t>@</a:t>
            </a:r>
            <a:r>
              <a:rPr lang="nl-NL" sz="1100" b="0" dirty="0" err="1"/>
              <a:t>Seinstra_vdLaar</a:t>
            </a:r>
            <a:endParaRPr lang="nl-NL" sz="1100" b="0" dirty="0"/>
          </a:p>
        </p:txBody>
      </p:sp>
    </p:spTree>
    <p:extLst>
      <p:ext uri="{BB962C8B-B14F-4D97-AF65-F5344CB8AC3E}">
        <p14:creationId xmlns:p14="http://schemas.microsoft.com/office/powerpoint/2010/main" val="339782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chterblad met foto">
    <p:spTree>
      <p:nvGrpSpPr>
        <p:cNvPr id="1" name=""/>
        <p:cNvGrpSpPr/>
        <p:nvPr/>
      </p:nvGrpSpPr>
      <p:grpSpPr>
        <a:xfrm>
          <a:off x="0" y="0"/>
          <a:ext cx="0" cy="0"/>
          <a:chOff x="0" y="0"/>
          <a:chExt cx="0" cy="0"/>
        </a:xfrm>
      </p:grpSpPr>
      <p:sp>
        <p:nvSpPr>
          <p:cNvPr id="11" name="Tijdelijke aanduiding voor afbeelding 4"/>
          <p:cNvSpPr>
            <a:spLocks noGrp="1"/>
          </p:cNvSpPr>
          <p:nvPr>
            <p:ph type="pic" sz="quarter" idx="12"/>
          </p:nvPr>
        </p:nvSpPr>
        <p:spPr>
          <a:xfrm>
            <a:off x="0" y="1080000"/>
            <a:ext cx="9144000" cy="5410800"/>
          </a:xfrm>
        </p:spPr>
        <p:txBody>
          <a:bodyPr/>
          <a:lstStyle>
            <a:lvl1pPr marL="0" indent="0" algn="ctr">
              <a:buNone/>
              <a:defRPr>
                <a:solidFill>
                  <a:schemeClr val="tx1">
                    <a:lumMod val="50000"/>
                    <a:lumOff val="50000"/>
                  </a:schemeClr>
                </a:solidFill>
              </a:defRPr>
            </a:lvl1pPr>
          </a:lstStyle>
          <a:p>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000" y="324000"/>
            <a:ext cx="3060000" cy="627481"/>
          </a:xfrm>
          <a:prstGeom prst="rect">
            <a:avLst/>
          </a:prstGeom>
        </p:spPr>
      </p:pic>
      <p:sp>
        <p:nvSpPr>
          <p:cNvPr id="12" name="Tijdelijke aanduiding voor tekst 11"/>
          <p:cNvSpPr>
            <a:spLocks noGrp="1"/>
          </p:cNvSpPr>
          <p:nvPr>
            <p:ph type="body" sz="quarter" idx="10" hasCustomPrompt="1"/>
          </p:nvPr>
        </p:nvSpPr>
        <p:spPr>
          <a:xfrm>
            <a:off x="900000" y="4052847"/>
            <a:ext cx="5228838" cy="382957"/>
          </a:xfrm>
        </p:spPr>
        <p:txBody>
          <a:bodyPr>
            <a:noAutofit/>
          </a:bodyPr>
          <a:lstStyle>
            <a:lvl1pPr marL="0" indent="0">
              <a:lnSpc>
                <a:spcPts val="1500"/>
              </a:lnSpc>
              <a:buNone/>
              <a:defRPr sz="1200" b="1">
                <a:solidFill>
                  <a:schemeClr val="tx1"/>
                </a:solidFill>
              </a:defRPr>
            </a:lvl1pPr>
          </a:lstStyle>
          <a:p>
            <a:pPr lvl="0"/>
            <a:r>
              <a:rPr lang="nl-NL" dirty="0"/>
              <a:t>[naam]</a:t>
            </a:r>
          </a:p>
        </p:txBody>
      </p:sp>
      <p:sp>
        <p:nvSpPr>
          <p:cNvPr id="9" name="Tijdelijke aanduiding voor tekst 11"/>
          <p:cNvSpPr>
            <a:spLocks noGrp="1"/>
          </p:cNvSpPr>
          <p:nvPr>
            <p:ph type="body" sz="quarter" idx="13" hasCustomPrompt="1"/>
          </p:nvPr>
        </p:nvSpPr>
        <p:spPr>
          <a:xfrm>
            <a:off x="900000" y="4438715"/>
            <a:ext cx="5228838" cy="181915"/>
          </a:xfrm>
        </p:spPr>
        <p:txBody>
          <a:bodyPr>
            <a:noAutofit/>
          </a:bodyPr>
          <a:lstStyle>
            <a:lvl1pPr marL="0" indent="0">
              <a:lnSpc>
                <a:spcPts val="1500"/>
              </a:lnSpc>
              <a:buNone/>
              <a:defRPr sz="1200" b="0">
                <a:solidFill>
                  <a:schemeClr val="tx1"/>
                </a:solidFill>
              </a:defRPr>
            </a:lvl1pPr>
          </a:lstStyle>
          <a:p>
            <a:pPr lvl="0"/>
            <a:r>
              <a:rPr lang="nl-NL" dirty="0"/>
              <a:t>[e-mailadres]</a:t>
            </a:r>
          </a:p>
        </p:txBody>
      </p:sp>
      <p:sp>
        <p:nvSpPr>
          <p:cNvPr id="10" name="Tijdelijke aanduiding voor tekst 11"/>
          <p:cNvSpPr>
            <a:spLocks noGrp="1"/>
          </p:cNvSpPr>
          <p:nvPr>
            <p:ph type="body" sz="quarter" idx="14" hasCustomPrompt="1"/>
          </p:nvPr>
        </p:nvSpPr>
        <p:spPr>
          <a:xfrm>
            <a:off x="900000" y="4630022"/>
            <a:ext cx="5228838" cy="285682"/>
          </a:xfrm>
        </p:spPr>
        <p:txBody>
          <a:bodyPr>
            <a:noAutofit/>
          </a:bodyPr>
          <a:lstStyle>
            <a:lvl1pPr marL="0" indent="0">
              <a:lnSpc>
                <a:spcPts val="1500"/>
              </a:lnSpc>
              <a:buNone/>
              <a:defRPr sz="1200" b="0">
                <a:solidFill>
                  <a:schemeClr val="tx1"/>
                </a:solidFill>
              </a:defRPr>
            </a:lvl1pPr>
          </a:lstStyle>
          <a:p>
            <a:pPr lvl="0"/>
            <a:r>
              <a:rPr lang="nl-NL" dirty="0"/>
              <a:t>[tel.nr.]</a:t>
            </a:r>
          </a:p>
        </p:txBody>
      </p:sp>
    </p:spTree>
    <p:extLst>
      <p:ext uri="{BB962C8B-B14F-4D97-AF65-F5344CB8AC3E}">
        <p14:creationId xmlns:p14="http://schemas.microsoft.com/office/powerpoint/2010/main" val="3087669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9739" y="0"/>
            <a:ext cx="5004261" cy="6858000"/>
          </a:xfrm>
          <a:prstGeom prst="rect">
            <a:avLst/>
          </a:prstGeom>
        </p:spPr>
      </p:pic>
      <p:sp>
        <p:nvSpPr>
          <p:cNvPr id="10" name="Title 1"/>
          <p:cNvSpPr>
            <a:spLocks noGrp="1"/>
          </p:cNvSpPr>
          <p:nvPr>
            <p:ph type="ctrTitle"/>
          </p:nvPr>
        </p:nvSpPr>
        <p:spPr>
          <a:xfrm>
            <a:off x="899999" y="1703142"/>
            <a:ext cx="5747935" cy="1577614"/>
          </a:xfrm>
        </p:spPr>
        <p:txBody>
          <a:bodyPr anchor="t" anchorCtr="0">
            <a:normAutofit/>
          </a:bodyPr>
          <a:lstStyle>
            <a:lvl1pPr algn="l">
              <a:defRPr sz="3400" b="1">
                <a:solidFill>
                  <a:schemeClr val="tx1"/>
                </a:solidFill>
              </a:defRPr>
            </a:lvl1pPr>
          </a:lstStyle>
          <a:p>
            <a:r>
              <a:rPr lang="nl-NL" dirty="0"/>
              <a:t>Klik om de stijl te bewerken</a:t>
            </a:r>
            <a:endParaRPr lang="en-US" dirty="0"/>
          </a:p>
        </p:txBody>
      </p:sp>
      <p:sp>
        <p:nvSpPr>
          <p:cNvPr id="11" name="Subtitle 2"/>
          <p:cNvSpPr>
            <a:spLocks noGrp="1"/>
          </p:cNvSpPr>
          <p:nvPr>
            <p:ph type="subTitle" idx="1"/>
          </p:nvPr>
        </p:nvSpPr>
        <p:spPr>
          <a:xfrm>
            <a:off x="899999" y="3280756"/>
            <a:ext cx="4178627" cy="1655762"/>
          </a:xfrm>
        </p:spPr>
        <p:txBody>
          <a:bodyPr anchor="t" anchorCtr="0">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en-US" dirty="0"/>
          </a:p>
        </p:txBody>
      </p:sp>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8000" y="324000"/>
            <a:ext cx="3060000" cy="627481"/>
          </a:xfrm>
          <a:prstGeom prst="rect">
            <a:avLst/>
          </a:prstGeom>
        </p:spPr>
      </p:pic>
      <p:sp>
        <p:nvSpPr>
          <p:cNvPr id="15" name="Tijdelijke aanduiding voor tekst 11"/>
          <p:cNvSpPr>
            <a:spLocks noGrp="1"/>
          </p:cNvSpPr>
          <p:nvPr>
            <p:ph type="body" sz="quarter" idx="10" hasCustomPrompt="1"/>
          </p:nvPr>
        </p:nvSpPr>
        <p:spPr>
          <a:xfrm>
            <a:off x="900113" y="5288265"/>
            <a:ext cx="3461822" cy="494699"/>
          </a:xfrm>
        </p:spPr>
        <p:txBody>
          <a:bodyPr>
            <a:normAutofit/>
          </a:bodyPr>
          <a:lstStyle>
            <a:lvl1pPr marL="0" indent="0">
              <a:lnSpc>
                <a:spcPts val="1500"/>
              </a:lnSpc>
              <a:buNone/>
              <a:defRPr sz="1200">
                <a:solidFill>
                  <a:schemeClr val="tx1"/>
                </a:solidFill>
              </a:defRPr>
            </a:lvl1pPr>
          </a:lstStyle>
          <a:p>
            <a:pPr lvl="0"/>
            <a:r>
              <a:rPr lang="nl-NL" dirty="0"/>
              <a:t>[naam/namen]</a:t>
            </a:r>
          </a:p>
        </p:txBody>
      </p:sp>
      <p:sp>
        <p:nvSpPr>
          <p:cNvPr id="16" name="Tijdelijke aanduiding voor tekst 11"/>
          <p:cNvSpPr>
            <a:spLocks noGrp="1"/>
          </p:cNvSpPr>
          <p:nvPr>
            <p:ph type="body" sz="quarter" idx="11" hasCustomPrompt="1"/>
          </p:nvPr>
        </p:nvSpPr>
        <p:spPr>
          <a:xfrm>
            <a:off x="900113" y="5812462"/>
            <a:ext cx="3346581" cy="229992"/>
          </a:xfrm>
        </p:spPr>
        <p:txBody>
          <a:bodyPr>
            <a:normAutofit/>
          </a:bodyPr>
          <a:lstStyle>
            <a:lvl1pPr marL="0" indent="0">
              <a:lnSpc>
                <a:spcPts val="1500"/>
              </a:lnSpc>
              <a:buNone/>
              <a:defRPr sz="1200">
                <a:solidFill>
                  <a:schemeClr val="tx1"/>
                </a:solidFill>
              </a:defRPr>
            </a:lvl1pPr>
          </a:lstStyle>
          <a:p>
            <a:pPr lvl="0"/>
            <a:r>
              <a:rPr lang="nl-NL" dirty="0"/>
              <a:t>[plaats], [datum]</a:t>
            </a:r>
          </a:p>
        </p:txBody>
      </p:sp>
    </p:spTree>
    <p:extLst>
      <p:ext uri="{BB962C8B-B14F-4D97-AF65-F5344CB8AC3E}">
        <p14:creationId xmlns:p14="http://schemas.microsoft.com/office/powerpoint/2010/main" val="18213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457200"/>
            <a:ext cx="7343775" cy="981377"/>
          </a:xfrm>
          <a:prstGeom prst="rect">
            <a:avLst/>
          </a:prstGeom>
        </p:spPr>
        <p:txBody>
          <a:bodyPr vert="horz" lIns="0" tIns="0" rIns="0" bIns="0" rtlCol="0" anchor="b" anchorCtr="0">
            <a:normAutofit/>
          </a:bodyPr>
          <a:lstStyle/>
          <a:p>
            <a:r>
              <a:rPr lang="nl-NL" dirty="0"/>
              <a:t>Klik om de stijl te bewerken</a:t>
            </a:r>
            <a:endParaRPr lang="en-US" dirty="0"/>
          </a:p>
        </p:txBody>
      </p:sp>
      <p:sp>
        <p:nvSpPr>
          <p:cNvPr id="3" name="Text Placeholder 2"/>
          <p:cNvSpPr>
            <a:spLocks noGrp="1"/>
          </p:cNvSpPr>
          <p:nvPr>
            <p:ph type="body" idx="1"/>
          </p:nvPr>
        </p:nvSpPr>
        <p:spPr>
          <a:xfrm>
            <a:off x="900113" y="1660006"/>
            <a:ext cx="7343775" cy="4518372"/>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900113" y="6372000"/>
            <a:ext cx="6600438" cy="486000"/>
          </a:xfrm>
          <a:prstGeom prst="rect">
            <a:avLst/>
          </a:prstGeom>
        </p:spPr>
        <p:txBody>
          <a:bodyPr vert="horz" lIns="0" tIns="0" rIns="0" bIns="0" rtlCol="0" anchor="ctr"/>
          <a:lstStyle>
            <a:lvl1pPr algn="l">
              <a:defRPr sz="1200">
                <a:solidFill>
                  <a:schemeClr val="tx2"/>
                </a:solidFill>
              </a:defRPr>
            </a:lvl1pPr>
          </a:lstStyle>
          <a:p>
            <a:endParaRPr lang="nl-NL" dirty="0"/>
          </a:p>
        </p:txBody>
      </p:sp>
      <p:cxnSp>
        <p:nvCxnSpPr>
          <p:cNvPr id="9" name="Rechte verbindingslijn 8"/>
          <p:cNvCxnSpPr/>
          <p:nvPr userDrawn="1"/>
        </p:nvCxnSpPr>
        <p:spPr>
          <a:xfrm>
            <a:off x="900000" y="6372000"/>
            <a:ext cx="6600551"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Afbeelding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03833" y="5744041"/>
            <a:ext cx="1280222" cy="1113959"/>
          </a:xfrm>
          <a:prstGeom prst="rect">
            <a:avLst/>
          </a:prstGeom>
        </p:spPr>
      </p:pic>
    </p:spTree>
    <p:extLst>
      <p:ext uri="{BB962C8B-B14F-4D97-AF65-F5344CB8AC3E}">
        <p14:creationId xmlns:p14="http://schemas.microsoft.com/office/powerpoint/2010/main" val="2752048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73" r:id="rId4"/>
    <p:sldLayoutId id="2147483666" r:id="rId5"/>
    <p:sldLayoutId id="2147483667" r:id="rId6"/>
    <p:sldLayoutId id="2147483683" r:id="rId7"/>
    <p:sldLayoutId id="2147483684" r:id="rId8"/>
  </p:sldLayoutIdLst>
  <p:txStyles>
    <p:title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64" userDrawn="1">
          <p15:clr>
            <a:srgbClr val="F26B43"/>
          </p15:clr>
        </p15:guide>
        <p15:guide id="2" pos="567" userDrawn="1">
          <p15:clr>
            <a:srgbClr val="F26B43"/>
          </p15:clr>
        </p15:guide>
        <p15:guide id="3" pos="5193" userDrawn="1">
          <p15:clr>
            <a:srgbClr val="F26B43"/>
          </p15:clr>
        </p15:guide>
        <p15:guide id="4" orient="horz" pos="1178" userDrawn="1">
          <p15:clr>
            <a:srgbClr val="F26B43"/>
          </p15:clr>
        </p15:guide>
        <p15:guide id="5" orient="horz" pos="40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457200"/>
            <a:ext cx="7343775" cy="981377"/>
          </a:xfrm>
          <a:prstGeom prst="rect">
            <a:avLst/>
          </a:prstGeom>
        </p:spPr>
        <p:txBody>
          <a:bodyPr vert="horz" lIns="0" tIns="0" rIns="0" bIns="0" rtlCol="0" anchor="b" anchorCtr="0">
            <a:normAutofit/>
          </a:bodyPr>
          <a:lstStyle/>
          <a:p>
            <a:r>
              <a:rPr lang="nl-NL" dirty="0"/>
              <a:t>Klik om de stijl te bewerken</a:t>
            </a:r>
            <a:endParaRPr lang="en-US" dirty="0"/>
          </a:p>
        </p:txBody>
      </p:sp>
      <p:sp>
        <p:nvSpPr>
          <p:cNvPr id="3" name="Text Placeholder 2"/>
          <p:cNvSpPr>
            <a:spLocks noGrp="1"/>
          </p:cNvSpPr>
          <p:nvPr>
            <p:ph type="body" idx="1"/>
          </p:nvPr>
        </p:nvSpPr>
        <p:spPr>
          <a:xfrm>
            <a:off x="900113" y="1660006"/>
            <a:ext cx="7343775" cy="4518372"/>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900112" y="6372000"/>
            <a:ext cx="7343775" cy="486000"/>
          </a:xfrm>
          <a:prstGeom prst="rect">
            <a:avLst/>
          </a:prstGeom>
        </p:spPr>
        <p:txBody>
          <a:bodyPr vert="horz" lIns="0" tIns="0" rIns="0" bIns="0" rtlCol="0" anchor="ctr"/>
          <a:lstStyle>
            <a:lvl1pPr algn="l">
              <a:defRPr sz="1200">
                <a:solidFill>
                  <a:schemeClr val="tx2"/>
                </a:solidFill>
              </a:defRPr>
            </a:lvl1pPr>
          </a:lstStyle>
          <a:p>
            <a:endParaRPr lang="nl-NL" dirty="0"/>
          </a:p>
        </p:txBody>
      </p:sp>
      <p:cxnSp>
        <p:nvCxnSpPr>
          <p:cNvPr id="9" name="Rechte verbindingslijn 8"/>
          <p:cNvCxnSpPr/>
          <p:nvPr userDrawn="1"/>
        </p:nvCxnSpPr>
        <p:spPr>
          <a:xfrm>
            <a:off x="900000" y="6372000"/>
            <a:ext cx="7343901"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39739" y="0"/>
            <a:ext cx="5004261" cy="6858000"/>
          </a:xfrm>
          <a:prstGeom prst="rect">
            <a:avLst/>
          </a:prstGeom>
        </p:spPr>
      </p:pic>
    </p:spTree>
    <p:extLst>
      <p:ext uri="{BB962C8B-B14F-4D97-AF65-F5344CB8AC3E}">
        <p14:creationId xmlns:p14="http://schemas.microsoft.com/office/powerpoint/2010/main" val="475775903"/>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82" r:id="rId6"/>
  </p:sldLayoutIdLst>
  <p:txStyles>
    <p:title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64">
          <p15:clr>
            <a:srgbClr val="F26B43"/>
          </p15:clr>
        </p15:guide>
        <p15:guide id="2" pos="567">
          <p15:clr>
            <a:srgbClr val="F26B43"/>
          </p15:clr>
        </p15:guide>
        <p15:guide id="3" pos="5193">
          <p15:clr>
            <a:srgbClr val="F26B43"/>
          </p15:clr>
        </p15:guide>
        <p15:guide id="4" orient="horz" pos="1178">
          <p15:clr>
            <a:srgbClr val="F26B43"/>
          </p15:clr>
        </p15:guide>
        <p15:guide id="5" orient="horz" pos="40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nl/url?sa=i&amp;rct=j&amp;q=&amp;esrc=s&amp;source=images&amp;cd=&amp;cad=rja&amp;uact=8&amp;ved=0ahUKEwi-iuvpur7WAhUSPVAKHeWdD0kQjRwIBw&amp;url=https%3A%2F%2Fwww.noord-holland.nl%2FBestuur%2FRegionale_bestuurskracht%2FRegio_s%2FRegio_Zaanstreek_Waterland&amp;psig=AFQjCNH5ZlhA7Xe_dvq2GTYSOsKb2HjPog&amp;ust=150636437918687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1899" b="11899"/>
          <a:stretch>
            <a:fillRect/>
          </a:stretch>
        </p:blipFill>
        <p:spPr>
          <a:xfrm>
            <a:off x="0" y="1080000"/>
            <a:ext cx="9144000" cy="5778000"/>
          </a:xfrm>
        </p:spPr>
      </p:pic>
      <p:sp>
        <p:nvSpPr>
          <p:cNvPr id="76" name="Titel 75"/>
          <p:cNvSpPr>
            <a:spLocks noGrp="1"/>
          </p:cNvSpPr>
          <p:nvPr>
            <p:ph type="ctrTitle"/>
          </p:nvPr>
        </p:nvSpPr>
        <p:spPr>
          <a:xfrm>
            <a:off x="2605175" y="2220913"/>
            <a:ext cx="3900400" cy="542608"/>
          </a:xfrm>
        </p:spPr>
        <p:txBody>
          <a:bodyPr>
            <a:noAutofit/>
          </a:bodyPr>
          <a:lstStyle/>
          <a:p>
            <a:br>
              <a:rPr lang="nl-NL" sz="14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tx2"/>
                </a:solidFill>
                <a:latin typeface="Verdana" panose="020B0604030504040204" pitchFamily="34" charset="0"/>
                <a:ea typeface="Verdana" panose="020B0604030504040204" pitchFamily="34" charset="0"/>
                <a:cs typeface="Verdana" panose="020B0604030504040204" pitchFamily="34" charset="0"/>
              </a:rPr>
              <a:t>Landsmeer: zelfbewust kiezen</a:t>
            </a:r>
          </a:p>
        </p:txBody>
      </p:sp>
      <p:sp>
        <p:nvSpPr>
          <p:cNvPr id="78" name="Tijdelijke aanduiding voor tekst 77"/>
          <p:cNvSpPr>
            <a:spLocks noGrp="1"/>
          </p:cNvSpPr>
          <p:nvPr>
            <p:ph type="body" sz="quarter" idx="10"/>
          </p:nvPr>
        </p:nvSpPr>
        <p:spPr>
          <a:xfrm>
            <a:off x="2605175" y="4531360"/>
            <a:ext cx="3822963" cy="472078"/>
          </a:xfrm>
        </p:spPr>
        <p:txBody>
          <a:bodyPr>
            <a:normAutofit/>
          </a:bodyPr>
          <a:lstStyle/>
          <a:p>
            <a:r>
              <a:rPr lang="nl-NL" sz="1050" dirty="0" err="1">
                <a:solidFill>
                  <a:schemeClr val="tx2"/>
                </a:solidFill>
              </a:rPr>
              <a:t>SeinstravandeLaar</a:t>
            </a:r>
            <a:r>
              <a:rPr lang="nl-NL" sz="1050" dirty="0">
                <a:solidFill>
                  <a:schemeClr val="tx2"/>
                </a:solidFill>
              </a:rPr>
              <a:t> B.V.</a:t>
            </a:r>
          </a:p>
          <a:p>
            <a:r>
              <a:rPr lang="nl-NL" sz="1050" dirty="0">
                <a:solidFill>
                  <a:schemeClr val="tx2"/>
                </a:solidFill>
              </a:rPr>
              <a:t>drs. Stan van de Laar</a:t>
            </a:r>
          </a:p>
        </p:txBody>
      </p:sp>
      <p:sp>
        <p:nvSpPr>
          <p:cNvPr id="79" name="Tijdelijke aanduiding voor tekst 78"/>
          <p:cNvSpPr>
            <a:spLocks noGrp="1"/>
          </p:cNvSpPr>
          <p:nvPr>
            <p:ph type="body" sz="quarter" idx="11"/>
          </p:nvPr>
        </p:nvSpPr>
        <p:spPr>
          <a:xfrm>
            <a:off x="2605175" y="5110228"/>
            <a:ext cx="3822963" cy="246699"/>
          </a:xfrm>
        </p:spPr>
        <p:txBody>
          <a:bodyPr/>
          <a:lstStyle/>
          <a:p>
            <a:r>
              <a:rPr lang="nl-NL" sz="1050" dirty="0">
                <a:solidFill>
                  <a:schemeClr val="tx2"/>
                </a:solidFill>
              </a:rPr>
              <a:t>Landsmeer, 25 september 2017</a:t>
            </a:r>
          </a:p>
        </p:txBody>
      </p:sp>
      <p:sp>
        <p:nvSpPr>
          <p:cNvPr id="7" name="Titel 75"/>
          <p:cNvSpPr txBox="1">
            <a:spLocks/>
          </p:cNvSpPr>
          <p:nvPr/>
        </p:nvSpPr>
        <p:spPr>
          <a:xfrm>
            <a:off x="2605175" y="2560321"/>
            <a:ext cx="3822964" cy="13022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endParaRPr lang="nl-NL" sz="1200" b="0" i="1" dirty="0">
              <a:solidFill>
                <a:schemeClr val="tx2"/>
              </a:solidFill>
            </a:endParaRPr>
          </a:p>
          <a:p>
            <a:endParaRPr lang="nl-NL" sz="1200" b="0" i="1" dirty="0">
              <a:solidFill>
                <a:schemeClr val="tx2"/>
              </a:solidFill>
            </a:endParaRPr>
          </a:p>
          <a:p>
            <a:r>
              <a:rPr lang="nl-NL" sz="1100" b="0" i="1" dirty="0">
                <a:solidFill>
                  <a:schemeClr val="tx2"/>
                </a:solidFill>
              </a:rPr>
              <a:t>Analyse en advies als bouwsteen onder de keuze voor de toekomstige positionering van Landsmeer binnen de regio Zaanstreek-Waterland.</a:t>
            </a:r>
          </a:p>
          <a:p>
            <a:endParaRPr lang="nl-NL" sz="1400" b="0" dirty="0">
              <a:solidFill>
                <a:schemeClr val="tx2"/>
              </a:solidFill>
            </a:endParaRPr>
          </a:p>
          <a:p>
            <a:endParaRPr lang="nl-NL" sz="1400" b="0" dirty="0">
              <a:solidFill>
                <a:schemeClr val="tx2"/>
              </a:solidFill>
            </a:endParaRPr>
          </a:p>
          <a:p>
            <a:r>
              <a:rPr lang="nl-NL" sz="1100" b="0" dirty="0">
                <a:solidFill>
                  <a:schemeClr val="tx2"/>
                </a:solidFill>
              </a:rPr>
              <a:t>Hoofdrapport, definitieve versie</a:t>
            </a:r>
          </a:p>
        </p:txBody>
      </p:sp>
    </p:spTree>
    <p:extLst>
      <p:ext uri="{BB962C8B-B14F-4D97-AF65-F5344CB8AC3E}">
        <p14:creationId xmlns:p14="http://schemas.microsoft.com/office/powerpoint/2010/main" val="739801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9343" y="191255"/>
            <a:ext cx="8574657" cy="981377"/>
          </a:xfrm>
        </p:spPr>
        <p:txBody>
          <a:bodyPr anchor="ctr">
            <a:normAutofit/>
          </a:bodyPr>
          <a:lstStyle/>
          <a:p>
            <a:r>
              <a:rPr lang="nl-NL" sz="2300" dirty="0"/>
              <a:t>…met ‘ambtelijke fusie’ als meest vergaande variant…</a:t>
            </a:r>
          </a:p>
        </p:txBody>
      </p:sp>
      <p:sp>
        <p:nvSpPr>
          <p:cNvPr id="6" name="Tijdelijke aanduiding voor inhoud 5"/>
          <p:cNvSpPr>
            <a:spLocks noGrp="1"/>
          </p:cNvSpPr>
          <p:nvPr>
            <p:ph idx="1"/>
          </p:nvPr>
        </p:nvSpPr>
        <p:spPr>
          <a:xfrm>
            <a:off x="569343" y="1256106"/>
            <a:ext cx="8091578" cy="5115894"/>
          </a:xfrm>
        </p:spPr>
        <p:txBody>
          <a:bodyPr numCol="2" spcCol="360000">
            <a:noAutofit/>
          </a:bodyPr>
          <a:lstStyle/>
          <a:p>
            <a:r>
              <a:rPr lang="nl-NL" sz="1000" dirty="0"/>
              <a:t>Binnen de ontwikkeling van een diversiteit en hoeveelheid aan ambtelijke samenwerkingsvormen, geldt het model van de ‘ambtelijke fusie’ als meest vergaande ambtelijke samenwerkingsvorm.</a:t>
            </a:r>
          </a:p>
          <a:p>
            <a:endParaRPr lang="nl-NL" sz="1000" dirty="0"/>
          </a:p>
          <a:p>
            <a:r>
              <a:rPr lang="nl-NL" sz="1000" dirty="0"/>
              <a:t>De ambtelijke fusie typeren wij als: ‘het bundelen van álle ambtelijke capaciteit van de deelnemende gemeenten in een aparte organisatorische eenheid, die diensten verleent aan de deelnemende autonome gemeentebesturen’.</a:t>
            </a:r>
          </a:p>
          <a:p>
            <a:endParaRPr lang="nl-NL" sz="1000" dirty="0"/>
          </a:p>
          <a:p>
            <a:r>
              <a:rPr lang="nl-NL" sz="1000" dirty="0"/>
              <a:t>Ambtelijke fusies komen in twee hoofdvormen voor: </a:t>
            </a:r>
          </a:p>
          <a:p>
            <a:pPr lvl="1">
              <a:buFont typeface="+mj-lt"/>
              <a:buAutoNum type="alphaLcPeriod"/>
            </a:pPr>
            <a:r>
              <a:rPr lang="nl-NL" sz="1000" dirty="0"/>
              <a:t>een aparte entiteit (GR) op basis van gelijkwaardigheid, tussen min of meer gelijkwaardige gemeenten. Zoals bijvoorbeeld BEL Combinatie en SED-gemeenten.</a:t>
            </a:r>
          </a:p>
          <a:p>
            <a:pPr lvl="1">
              <a:buFont typeface="+mj-lt"/>
              <a:buAutoNum type="alphaLcPeriod"/>
            </a:pPr>
            <a:endParaRPr lang="nl-NL" sz="1000" dirty="0"/>
          </a:p>
          <a:p>
            <a:pPr lvl="1">
              <a:buFont typeface="+mj-lt"/>
              <a:buAutoNum type="alphaLcPeriod"/>
            </a:pPr>
            <a:r>
              <a:rPr lang="nl-NL" sz="1000" dirty="0"/>
              <a:t>een gastheerconstructie (centrumregeling, dienstverleningsovereenkomst) tussen veelal een grote en een kleinere gemeente. Zoals bijvoorbeeld Beemster-Purmerend en Groningen-Ten Boer.</a:t>
            </a:r>
          </a:p>
          <a:p>
            <a:pPr lvl="1">
              <a:buFont typeface="+mj-lt"/>
              <a:buAutoNum type="alphaLcPeriod"/>
            </a:pPr>
            <a:endParaRPr lang="nl-NL" sz="1000" dirty="0"/>
          </a:p>
          <a:p>
            <a:r>
              <a:rPr lang="nl-NL" sz="1000" dirty="0"/>
              <a:t>In 2007 waren de gemeenten Groningen en Ten Boer de eerste gemeenten in Nederland die in een ambtelijk fusiemodel stapten, in de vorm van een gastheermodel. In 2009 vormden de (gelijkwaardige) gemeenten Blaricum, Eemnes en Laren de gezamenlijke ambtelijke fusieorganisatie BEL Combinatie.</a:t>
            </a:r>
          </a:p>
          <a:p>
            <a:endParaRPr lang="nl-NL" sz="1000" dirty="0"/>
          </a:p>
          <a:p>
            <a:r>
              <a:rPr lang="nl-NL" sz="1000" dirty="0"/>
              <a:t>Nu 10 jaar na de introductie van het model in het Nederlandse openbaar bestuur, telt Nederland 21 ambtelijke fusieorganisaties. Daarin participeren in totaal 52 gemeenten. 13% van totaal aantal NL-gemeenten heeft ambtelijke capaciteit dus volledig ondergebracht in ambtelijke fusieorganisatie. Deze fusieorganisaties bedienen tezamen ruim 1.6 miljoen inwoners.</a:t>
            </a:r>
          </a:p>
          <a:p>
            <a:endParaRPr lang="nl-NL" sz="1000" dirty="0"/>
          </a:p>
          <a:p>
            <a:endParaRPr lang="nl-NL" sz="1000" dirty="0"/>
          </a:p>
          <a:p>
            <a:r>
              <a:rPr lang="nl-NL" sz="1000" dirty="0"/>
              <a:t>De ambtelijke fusie wordt, net als andere ambtelijke samenwerkingsverbanden, ingezet om de 4K’s te versterken: kwaliteit, kwetsbaarheid, kosten en kansen voor medewerkers. Dit vraagt echter om vroegtijdige overeenstemming tussen partners over (</a:t>
            </a:r>
            <a:r>
              <a:rPr lang="nl-NL" sz="1000" dirty="0" err="1"/>
              <a:t>be</a:t>
            </a:r>
            <a:r>
              <a:rPr lang="nl-NL" sz="1000" dirty="0"/>
              <a:t>)sturingsfilosofie en dienstverleningsconcept.</a:t>
            </a:r>
          </a:p>
          <a:p>
            <a:endParaRPr lang="nl-NL" sz="1000" dirty="0"/>
          </a:p>
          <a:p>
            <a:r>
              <a:rPr lang="nl-NL" sz="1000" dirty="0"/>
              <a:t>We zien op aantal plekken in het land dat de ambtelijke fusie ook wordt ingezet voor het gezamenlijk versterken van de strategische positionering van de betrokken gemeenten in de regio. De praktijk wijst uit dat dit doel enkel kan worden gerealiseerd als de betrokken gemeentebesturen op een breed aantal inhoudelijke opgaven tot beleidsafstemming komen. Anders is van versterking van de ‘bestuurskracht’ geen sprake én wordt de uitvoering bovendien gecompliceerd.</a:t>
            </a:r>
          </a:p>
          <a:p>
            <a:endParaRPr lang="nl-NL" sz="1000" dirty="0"/>
          </a:p>
          <a:p>
            <a:r>
              <a:rPr lang="nl-NL" sz="1000" dirty="0"/>
              <a:t>Er zijn voorbeelden waar het concept momenteel sterk onder druk staat of om ingrijpende herijking vraagt. Voorbeelden daarvan zijn de UW Samenwerking (IJsselstein/Montfoort), Ommen-Hardenberg, OVER-gemeenten, Woerden-Oudewater, Groningen-Ten Boer, Wassenaar-Voorschoten, BAR-gemeenten en BEL Combinatie. Het concept staat in deze gevallen onder druk omdat er óf sprake is van een discussie over de doorontwikkeling tot een bestuurlijke fusie óf omdat het gekozen model in de praktijk leidt tot complexiteiten in sturing en financiering en het niet aan de doelstellingen kan voldoen.</a:t>
            </a:r>
          </a:p>
          <a:p>
            <a:endParaRPr lang="nl-NL" sz="1000" dirty="0"/>
          </a:p>
          <a:p>
            <a:r>
              <a:rPr lang="nl-NL" sz="1000" dirty="0"/>
              <a:t>Ambtelijke fusieorganisaties zien we in Nederland alleen tussen 2 of 3 gemeenten gerealiseerd worden. Sinds 1/1/2016 is de eerste en enige ambtelijke fusieorganisatie met 4 gemeenten gerealiseerd: BUCH-gemeenten. De werking daarvan in de praktijk moet nog worden bezien. Het complexiteit van het model neemt sterk toe naarmate het aantal partnergemeenten toeneemt.</a:t>
            </a:r>
          </a:p>
        </p:txBody>
      </p:sp>
      <p:sp>
        <p:nvSpPr>
          <p:cNvPr id="8" name="Tijdelijke aanduiding voor dianummer 3"/>
          <p:cNvSpPr txBox="1">
            <a:spLocks/>
          </p:cNvSpPr>
          <p:nvPr/>
        </p:nvSpPr>
        <p:spPr>
          <a:xfrm>
            <a:off x="20249" y="6372000"/>
            <a:ext cx="350687" cy="486000"/>
          </a:xfr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D5EF7-797A-4EF3-B22E-0D3585CA7BE2}" type="slidenum">
              <a:rPr lang="nl-NL" sz="1000" smtClean="0">
                <a:solidFill>
                  <a:schemeClr val="tx2"/>
                </a:solidFill>
              </a:rPr>
              <a:pPr/>
              <a:t>10</a:t>
            </a:fld>
            <a:endParaRPr lang="nl-NL" sz="1200" dirty="0">
              <a:solidFill>
                <a:schemeClr val="tx2"/>
              </a:solidFill>
            </a:endParaRPr>
          </a:p>
        </p:txBody>
      </p:sp>
    </p:spTree>
    <p:extLst>
      <p:ext uri="{BB962C8B-B14F-4D97-AF65-F5344CB8AC3E}">
        <p14:creationId xmlns:p14="http://schemas.microsoft.com/office/powerpoint/2010/main" val="203837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9343" y="235752"/>
            <a:ext cx="8574657" cy="981377"/>
          </a:xfrm>
        </p:spPr>
        <p:txBody>
          <a:bodyPr anchor="ctr">
            <a:normAutofit/>
          </a:bodyPr>
          <a:lstStyle/>
          <a:p>
            <a:r>
              <a:rPr lang="nl-NL" sz="2300" dirty="0"/>
              <a:t>…en trend ‘bestuurlijke fusie’ zet zich onverminderd door</a:t>
            </a:r>
          </a:p>
        </p:txBody>
      </p:sp>
      <p:sp>
        <p:nvSpPr>
          <p:cNvPr id="6" name="Tijdelijke aanduiding voor inhoud 5"/>
          <p:cNvSpPr>
            <a:spLocks noGrp="1"/>
          </p:cNvSpPr>
          <p:nvPr>
            <p:ph idx="1"/>
          </p:nvPr>
        </p:nvSpPr>
        <p:spPr>
          <a:xfrm>
            <a:off x="569343" y="1294675"/>
            <a:ext cx="8091578" cy="5115894"/>
          </a:xfrm>
        </p:spPr>
        <p:txBody>
          <a:bodyPr numCol="2" spcCol="360000">
            <a:noAutofit/>
          </a:bodyPr>
          <a:lstStyle/>
          <a:p>
            <a:r>
              <a:rPr lang="nl-NL" sz="1000" dirty="0"/>
              <a:t>Veel bestuurlijke fusies van gemeenten, waarbij gemeenten zowel hun raden, griffies, colleges als ambtelijke organisaties in elkaar vlechten, komen voort vanuit een ambtelijke samenwerkingsvorm. Een geografische, inhoudelijke en bestuurlijke verbondenheid met elkaar gelden daarbij als basis.</a:t>
            </a:r>
          </a:p>
          <a:p>
            <a:endParaRPr lang="nl-NL" sz="1000" dirty="0"/>
          </a:p>
          <a:p>
            <a:r>
              <a:rPr lang="nl-NL" sz="1000" dirty="0"/>
              <a:t>Bestuurlijke fusies worden - naast de eerder vernoemde 4K’s (kwaliteit, kwetsbaarheid, kosten, kansen voor medewerkers) - juist ook aangegaan ter versterking van de lokale en regionale bestuurskracht. De positie van de te fuseren gemeenten én van de regio als geheel wordt met een bestuurlijke fusie veelal versterkt.</a:t>
            </a:r>
          </a:p>
          <a:p>
            <a:endParaRPr lang="nl-NL" sz="1000" dirty="0"/>
          </a:p>
          <a:p>
            <a:r>
              <a:rPr lang="nl-NL" sz="1000" dirty="0"/>
              <a:t>Steeds meer bestuurlijke fusieprocessen worden ook ingezet om innovaties tot stand te brengen. Innovaties die de te fuseren gemeenten nooit eigenstandig hadden kunnen realiseren. Denk aan het innovatieve dienstverleningsconcept (geen gemeentehuis) van de gefuseerde gemeente Molenwaard. Aan het zelfsturingsconcept van de gemeente Hollands Kroon. Of aan het kernenbeleid van de gemeente </a:t>
            </a:r>
            <a:r>
              <a:rPr lang="nl-NL" sz="1000" dirty="0" err="1"/>
              <a:t>Súdwest</a:t>
            </a:r>
            <a:r>
              <a:rPr lang="nl-NL" sz="1000" dirty="0"/>
              <a:t> </a:t>
            </a:r>
            <a:r>
              <a:rPr lang="nl-NL" sz="1000" dirty="0" err="1"/>
              <a:t>Fryslan</a:t>
            </a:r>
            <a:r>
              <a:rPr lang="nl-NL" sz="1000" dirty="0"/>
              <a:t>, met meer dan 70 kernen. Steeds meer bestuurlijke fusies (opschaling) worden juist ingezet om ‘af te kunnen schalen’ in dienstverlening en participatie naar de inwoners toe.</a:t>
            </a:r>
          </a:p>
          <a:p>
            <a:endParaRPr lang="nl-NL" sz="1000" dirty="0"/>
          </a:p>
          <a:p>
            <a:r>
              <a:rPr lang="nl-NL" sz="1000" dirty="0"/>
              <a:t>Al decennia lang is sprake van een forse terugloop van het aantal gemeenten als gevolg van gemeentelijke herindelingen. Het aantal Nederlandse gemeenten is van circa 1.000 in de jaren ‘50 en ruim 800 in de jaren ‘80, tot 537 rond de eeuwwisseling inmiddels afgenomen tot 388 sinds 1 januari 2017. Per 2019 zal door reeds genomen Ministeriële besluiten het aantal gemeenten naar onder de 370 dalen. Zie de figuur rechtsboven voor de ontwikkeling in het aantal NL-gemeenten door de jaren heen:</a:t>
            </a:r>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r>
              <a:rPr lang="nl-NL" sz="1000" dirty="0"/>
              <a:t>Door deze tendens van opschaling is het gemiddeld aantal inwoners per gemeente sterk toegenomen. Inmiddels telt een gemeente in Nederland gemiddeld ruim 44.000 inwoners. Het aantal gemeenten met minder dan 20.000 inwoners is sterk gedaald. Het aantal 100.000+ gemeenten is sterk toegenomen en zal de komende jaren verder doorstijgen, zo is de verwachting. Zie onderstaande figuur:</a:t>
            </a:r>
          </a:p>
          <a:p>
            <a:endParaRPr lang="nl-NL" sz="1000" dirty="0"/>
          </a:p>
        </p:txBody>
      </p:sp>
      <p:pic>
        <p:nvPicPr>
          <p:cNvPr id="2" name="Afbeelding 1"/>
          <p:cNvPicPr>
            <a:picLocks noChangeAspect="1"/>
          </p:cNvPicPr>
          <p:nvPr/>
        </p:nvPicPr>
        <p:blipFill>
          <a:blip r:embed="rId3"/>
          <a:stretch>
            <a:fillRect/>
          </a:stretch>
        </p:blipFill>
        <p:spPr>
          <a:xfrm>
            <a:off x="5011559" y="1217129"/>
            <a:ext cx="3649361" cy="1920240"/>
          </a:xfrm>
          <a:prstGeom prst="rect">
            <a:avLst/>
          </a:prstGeom>
        </p:spPr>
      </p:pic>
      <p:pic>
        <p:nvPicPr>
          <p:cNvPr id="7" name="Afbeelding 6"/>
          <p:cNvPicPr>
            <a:picLocks noChangeAspect="1"/>
          </p:cNvPicPr>
          <p:nvPr/>
        </p:nvPicPr>
        <p:blipFill>
          <a:blip r:embed="rId4"/>
          <a:stretch>
            <a:fillRect/>
          </a:stretch>
        </p:blipFill>
        <p:spPr>
          <a:xfrm>
            <a:off x="5011561" y="4399404"/>
            <a:ext cx="3649360" cy="2011165"/>
          </a:xfrm>
          <a:prstGeom prst="rect">
            <a:avLst/>
          </a:prstGeom>
        </p:spPr>
      </p:pic>
      <p:sp>
        <p:nvSpPr>
          <p:cNvPr id="8" name="Tijdelijke aanduiding voor dianummer 3"/>
          <p:cNvSpPr txBox="1">
            <a:spLocks/>
          </p:cNvSpPr>
          <p:nvPr/>
        </p:nvSpPr>
        <p:spPr>
          <a:xfrm>
            <a:off x="20249" y="6372000"/>
            <a:ext cx="350687" cy="486000"/>
          </a:xfr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D5EF7-797A-4EF3-B22E-0D3585CA7BE2}" type="slidenum">
              <a:rPr lang="nl-NL" sz="1000" smtClean="0">
                <a:solidFill>
                  <a:schemeClr val="tx2"/>
                </a:solidFill>
              </a:rPr>
              <a:pPr/>
              <a:t>11</a:t>
            </a:fld>
            <a:endParaRPr lang="nl-NL" sz="1200" dirty="0">
              <a:solidFill>
                <a:schemeClr val="tx2"/>
              </a:solidFill>
            </a:endParaRPr>
          </a:p>
        </p:txBody>
      </p:sp>
    </p:spTree>
    <p:extLst>
      <p:ext uri="{BB962C8B-B14F-4D97-AF65-F5344CB8AC3E}">
        <p14:creationId xmlns:p14="http://schemas.microsoft.com/office/powerpoint/2010/main" val="3245167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hthoek 2"/>
          <p:cNvSpPr/>
          <p:nvPr/>
        </p:nvSpPr>
        <p:spPr>
          <a:xfrm>
            <a:off x="1197429" y="1484929"/>
            <a:ext cx="7946571" cy="3648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621972" y="1484929"/>
            <a:ext cx="7369628" cy="3648974"/>
          </a:xfrm>
        </p:spPr>
        <p:txBody>
          <a:bodyPr anchor="ctr">
            <a:normAutofit/>
          </a:bodyPr>
          <a:lstStyle/>
          <a:p>
            <a:r>
              <a:rPr lang="nl-NL" dirty="0">
                <a:solidFill>
                  <a:schemeClr val="bg1"/>
                </a:solidFill>
              </a:rPr>
              <a:t>3. Duiding van regionale en lokale context</a:t>
            </a:r>
          </a:p>
        </p:txBody>
      </p:sp>
      <p:sp>
        <p:nvSpPr>
          <p:cNvPr id="9" name="Tijdelijke aanduiding voor dianummer 8"/>
          <p:cNvSpPr>
            <a:spLocks noGrp="1"/>
          </p:cNvSpPr>
          <p:nvPr>
            <p:ph type="sldNum" sz="quarter" idx="11"/>
          </p:nvPr>
        </p:nvSpPr>
        <p:spPr/>
        <p:txBody>
          <a:bodyPr/>
          <a:lstStyle/>
          <a:p>
            <a:fld id="{B21D5EF7-797A-4EF3-B22E-0D3585CA7BE2}" type="slidenum">
              <a:rPr lang="nl-NL" smtClean="0"/>
              <a:pPr/>
              <a:t>12</a:t>
            </a:fld>
            <a:endParaRPr lang="nl-NL" dirty="0"/>
          </a:p>
        </p:txBody>
      </p:sp>
      <p:pic>
        <p:nvPicPr>
          <p:cNvPr id="11" name="Tijdelijke aanduiding voor afbeelding 1"/>
          <p:cNvPicPr>
            <a:picLocks noChangeAspect="1"/>
          </p:cNvPicPr>
          <p:nvPr/>
        </p:nvPicPr>
        <p:blipFill rotWithShape="1">
          <a:blip r:embed="rId3">
            <a:extLst>
              <a:ext uri="{28A0092B-C50C-407E-A947-70E740481C1C}">
                <a14:useLocalDpi xmlns:a14="http://schemas.microsoft.com/office/drawing/2010/main" val="0"/>
              </a:ext>
            </a:extLst>
          </a:blip>
          <a:srcRect t="11899" r="81165" b="11899"/>
          <a:stretch/>
        </p:blipFill>
        <p:spPr>
          <a:xfrm>
            <a:off x="0" y="1"/>
            <a:ext cx="1197429" cy="6858000"/>
          </a:xfrm>
          <a:prstGeom prst="rect">
            <a:avLst/>
          </a:prstGeom>
        </p:spPr>
      </p:pic>
    </p:spTree>
    <p:extLst>
      <p:ext uri="{BB962C8B-B14F-4D97-AF65-F5344CB8AC3E}">
        <p14:creationId xmlns:p14="http://schemas.microsoft.com/office/powerpoint/2010/main" val="2873491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9341" y="150697"/>
            <a:ext cx="8574657" cy="981377"/>
          </a:xfrm>
        </p:spPr>
        <p:txBody>
          <a:bodyPr anchor="ctr">
            <a:noAutofit/>
          </a:bodyPr>
          <a:lstStyle/>
          <a:p>
            <a:r>
              <a:rPr lang="nl-NL" sz="2300" dirty="0"/>
              <a:t>De regio Zaanstreek-Waterland in beeld</a:t>
            </a:r>
          </a:p>
        </p:txBody>
      </p:sp>
      <p:sp>
        <p:nvSpPr>
          <p:cNvPr id="6" name="Tijdelijke aanduiding voor inhoud 5"/>
          <p:cNvSpPr>
            <a:spLocks noGrp="1"/>
          </p:cNvSpPr>
          <p:nvPr>
            <p:ph idx="1"/>
          </p:nvPr>
        </p:nvSpPr>
        <p:spPr>
          <a:xfrm>
            <a:off x="569341" y="1145617"/>
            <a:ext cx="8091579" cy="5226383"/>
          </a:xfrm>
        </p:spPr>
        <p:txBody>
          <a:bodyPr numCol="2" spcCol="360000">
            <a:noAutofit/>
          </a:bodyPr>
          <a:lstStyle/>
          <a:p>
            <a:r>
              <a:rPr lang="nl-NL" sz="1000" dirty="0"/>
              <a:t>Voor een goed begrip van de navolgende analyses van de context en partnercombinaties, is hieronder de regio Zaanstreek-Waterland in beeld gebracht:</a:t>
            </a:r>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r>
              <a:rPr lang="nl-NL" sz="1000" dirty="0"/>
              <a:t>Bron kaart: provincie Noord-Holland</a:t>
            </a:r>
          </a:p>
        </p:txBody>
      </p:sp>
      <p:sp>
        <p:nvSpPr>
          <p:cNvPr id="7" name="Tijdelijke aanduiding voor dianummer 3"/>
          <p:cNvSpPr txBox="1">
            <a:spLocks/>
          </p:cNvSpPr>
          <p:nvPr/>
        </p:nvSpPr>
        <p:spPr>
          <a:xfrm>
            <a:off x="20249" y="6372000"/>
            <a:ext cx="350687" cy="486000"/>
          </a:xfr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D5EF7-797A-4EF3-B22E-0D3585CA7BE2}" type="slidenum">
              <a:rPr lang="nl-NL" sz="1200" smtClean="0">
                <a:solidFill>
                  <a:schemeClr val="tx2"/>
                </a:solidFill>
              </a:rPr>
              <a:pPr/>
              <a:t>13</a:t>
            </a:fld>
            <a:endParaRPr lang="nl-NL" dirty="0">
              <a:solidFill>
                <a:schemeClr val="tx2"/>
              </a:solidFill>
            </a:endParaRPr>
          </a:p>
        </p:txBody>
      </p:sp>
      <p:pic>
        <p:nvPicPr>
          <p:cNvPr id="1026" name="Picture 2" descr="Afbeeldingsresultaat voor zaanstreek waterla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574" y="1753271"/>
            <a:ext cx="4825764" cy="4271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92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9343" y="209217"/>
            <a:ext cx="8574657" cy="981377"/>
          </a:xfrm>
        </p:spPr>
        <p:txBody>
          <a:bodyPr anchor="ctr">
            <a:noAutofit/>
          </a:bodyPr>
          <a:lstStyle/>
          <a:p>
            <a:r>
              <a:rPr lang="nl-NL" sz="2300" dirty="0"/>
              <a:t>Trends ook merkbaar in regio Zaanstreek-Waterland…</a:t>
            </a:r>
          </a:p>
        </p:txBody>
      </p:sp>
      <p:sp>
        <p:nvSpPr>
          <p:cNvPr id="6" name="Tijdelijke aanduiding voor inhoud 5"/>
          <p:cNvSpPr>
            <a:spLocks noGrp="1"/>
          </p:cNvSpPr>
          <p:nvPr>
            <p:ph idx="1"/>
          </p:nvPr>
        </p:nvSpPr>
        <p:spPr>
          <a:xfrm>
            <a:off x="569343" y="1190594"/>
            <a:ext cx="8091579" cy="5226383"/>
          </a:xfrm>
        </p:spPr>
        <p:txBody>
          <a:bodyPr numCol="2" spcCol="360000">
            <a:noAutofit/>
          </a:bodyPr>
          <a:lstStyle/>
          <a:p>
            <a:r>
              <a:rPr lang="nl-NL" sz="1000" dirty="0"/>
              <a:t>Voornoemde trends leiden ook in de Metropoolregio Amsterdam en daarbinnen in de regio Zaanstreek-Waterland/ de regio MRA- Noord tot de nodige bestuurlijke dynamiek. De regio Zaanstreek-Waterland wordt gekenmerkt door een speelveld waarop 8 gemeenten actief zijn, met gezamenlijk ruim 325.000 inwoners.</a:t>
            </a:r>
          </a:p>
          <a:p>
            <a:endParaRPr lang="nl-NL" sz="1000" dirty="0"/>
          </a:p>
          <a:p>
            <a:r>
              <a:rPr lang="nl-NL" sz="1000" dirty="0"/>
              <a:t>Het proces betreffende de vorming van de visie op de best passende partnercombinatie voor Landsmeer speelt zich af in een tijdsgewricht waarin zich veel discussies afspelen over de bestuurlijke en/of ambtelijke toekomst van gemeenten binnen de Metropoolregio Amsterdam en daarbinnen in de regio MRA Noord. </a:t>
            </a:r>
          </a:p>
          <a:p>
            <a:endParaRPr lang="nl-NL" sz="1000" dirty="0"/>
          </a:p>
          <a:p>
            <a:r>
              <a:rPr lang="nl-NL" sz="1000" dirty="0"/>
              <a:t>Reeds naar aanleiding van het rapport ‘</a:t>
            </a:r>
            <a:r>
              <a:rPr lang="nl-NL" sz="1000" dirty="0" err="1"/>
              <a:t>Bandell</a:t>
            </a:r>
            <a:r>
              <a:rPr lang="nl-NL" sz="1000" dirty="0"/>
              <a:t>’ zijn in de regio nadrukkelijk geluiden opgegaan (Zaanstad, Purmerend) om tot versterking van de bestuurskracht van de regio als geheel te komen. Wij zetten enkele ontwikkelingen sinds de periode op een rij:</a:t>
            </a:r>
          </a:p>
          <a:p>
            <a:pPr lvl="1"/>
            <a:r>
              <a:rPr lang="nl-NL" sz="1000" dirty="0"/>
              <a:t>Op 1/1/2016 is de gemeente Edam-Volendam bestuurlijk gefuseerd, door samenvoeging met de gemeente Zeevang. Hierdoor is een robuuste gemeente van ruim 35.000 inwoners ontstaan, met een stabiele politiek-bestuurlijke situatie.</a:t>
            </a:r>
          </a:p>
          <a:p>
            <a:endParaRPr lang="nl-NL" sz="1000" dirty="0"/>
          </a:p>
          <a:p>
            <a:pPr lvl="1"/>
            <a:r>
              <a:rPr lang="nl-NL" sz="1000" dirty="0"/>
              <a:t>De gemeenten Purmerend en Beemster kennen een ambtelijke fusie, door middel van een gastheermodel. De gemeente Beemster heeft zijn ambtelijke capaciteit geïntegreerd in de ambtelijke organisatie van Purmerend. Beemster ‘neemt diensten af’ vanuit deze ambtelijke organisatie. Er is een proces opgestart tot herijking van deze constructie. De ervaring leert Beemster dat deze ambtelijke krachtenbundeling bijdraagt aan verminderen kwetsbaarheid en verhogen kwaliteit.</a:t>
            </a:r>
          </a:p>
          <a:p>
            <a:pPr lvl="1"/>
            <a:endParaRPr lang="nl-NL" sz="1000" dirty="0"/>
          </a:p>
          <a:p>
            <a:pPr lvl="1"/>
            <a:endParaRPr lang="nl-NL" sz="1000" dirty="0"/>
          </a:p>
          <a:p>
            <a:pPr lvl="1"/>
            <a:endParaRPr lang="nl-NL" sz="1000" dirty="0"/>
          </a:p>
          <a:p>
            <a:pPr lvl="1"/>
            <a:r>
              <a:rPr lang="nl-NL" sz="1000" dirty="0"/>
              <a:t>Beemster ervaart geen impuls op de politiek-bestuurlijke positionering in en buiten de regio. Ofwel, de ambtelijke integratie draagt niet bij aan het verhogen van de bestuurskracht.</a:t>
            </a:r>
          </a:p>
          <a:p>
            <a:pPr lvl="1"/>
            <a:endParaRPr lang="nl-NL" sz="1000" dirty="0"/>
          </a:p>
          <a:p>
            <a:pPr lvl="1"/>
            <a:r>
              <a:rPr lang="nl-NL" sz="1000" dirty="0"/>
              <a:t>De gemeenten Oostzaan en Wormerland bevinden zich in proces van doorontwikkeling van hun gezamenlijke ambtelijke fusieorganisatie: OVER-gemeenten. Deze doorontwikkeling vindt plaats vanuit de wens van de beide gemeenten om politiek-bestuurlijk autonoom en zelfstandig te blijven.</a:t>
            </a:r>
          </a:p>
          <a:p>
            <a:pPr lvl="1"/>
            <a:endParaRPr lang="nl-NL" sz="1000" dirty="0"/>
          </a:p>
          <a:p>
            <a:pPr lvl="1"/>
            <a:r>
              <a:rPr lang="nl-NL" sz="1000" dirty="0"/>
              <a:t>De gemeente Waterland zal in het najaar van 2017 tot een principekeuze komen voor partnergemeenten en aansluitend voor (ambtelijke) samenwerkingsvorm.</a:t>
            </a:r>
          </a:p>
          <a:p>
            <a:pPr lvl="2"/>
            <a:endParaRPr lang="nl-NL" sz="1000" dirty="0"/>
          </a:p>
          <a:p>
            <a:pPr lvl="1"/>
            <a:r>
              <a:rPr lang="nl-NL" sz="1000" dirty="0"/>
              <a:t>De ambtelijke (projectmatige) samenwerking over de periode september 2016 – maart 2017 tussen de vijf groene gemeenten in Zaanstreek-Waterland is met het oog op de dynamiek rondom OVER-gemeenten gestopt. De gemeenten Landsmeer, Waterland en Edam-Volendam geven nu vervolg aan deze samenwerking op onderdelen.</a:t>
            </a:r>
          </a:p>
          <a:p>
            <a:pPr lvl="2"/>
            <a:endParaRPr lang="nl-NL" sz="1000" dirty="0"/>
          </a:p>
          <a:p>
            <a:pPr lvl="1"/>
            <a:r>
              <a:rPr lang="nl-NL" sz="1000" dirty="0"/>
              <a:t>Ook tussen gemeenten in de MRA-regio is de nodige dynamiek gaande als het gaat om (discussies over) ambtelijke en/of bestuurlijke schaalvergroting. Denk aan de Gooi en Vechtstreek, de IJmond-gemeenten en de verbindingen Zandvoort/Haarlem en Haarlemmermeer/ Haarlemmerliede en Spaarnwoude.</a:t>
            </a:r>
          </a:p>
          <a:p>
            <a:pPr lvl="1"/>
            <a:endParaRPr lang="nl-NL" sz="1000" dirty="0"/>
          </a:p>
          <a:p>
            <a:r>
              <a:rPr lang="nl-NL" sz="1000" dirty="0"/>
              <a:t>De provincie Noord-Holland mengt zich in toenemende mate in bestuurlijke discussies over de bestuurskracht van zijn inliggende gemeenten. Met name heeft zij daarbij oog voor individuele gemeenten, maar zeker ook voor de kracht van de regio.</a:t>
            </a:r>
          </a:p>
          <a:p>
            <a:pPr lvl="1"/>
            <a:endParaRPr lang="nl-NL" sz="1000" dirty="0"/>
          </a:p>
          <a:p>
            <a:pPr lvl="1"/>
            <a:endParaRPr lang="nl-NL" sz="1000" dirty="0"/>
          </a:p>
        </p:txBody>
      </p:sp>
      <p:sp>
        <p:nvSpPr>
          <p:cNvPr id="7" name="Tijdelijke aanduiding voor dianummer 3"/>
          <p:cNvSpPr txBox="1">
            <a:spLocks/>
          </p:cNvSpPr>
          <p:nvPr/>
        </p:nvSpPr>
        <p:spPr>
          <a:xfrm>
            <a:off x="20249" y="6372000"/>
            <a:ext cx="350687" cy="486000"/>
          </a:xfr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D5EF7-797A-4EF3-B22E-0D3585CA7BE2}" type="slidenum">
              <a:rPr lang="nl-NL" sz="1000" smtClean="0">
                <a:solidFill>
                  <a:schemeClr val="tx2"/>
                </a:solidFill>
              </a:rPr>
              <a:pPr/>
              <a:t>14</a:t>
            </a:fld>
            <a:endParaRPr lang="nl-NL" sz="1200" dirty="0">
              <a:solidFill>
                <a:schemeClr val="tx2"/>
              </a:solidFill>
            </a:endParaRPr>
          </a:p>
        </p:txBody>
      </p:sp>
    </p:spTree>
    <p:extLst>
      <p:ext uri="{BB962C8B-B14F-4D97-AF65-F5344CB8AC3E}">
        <p14:creationId xmlns:p14="http://schemas.microsoft.com/office/powerpoint/2010/main" val="76561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453175" y="152400"/>
            <a:ext cx="8574657" cy="981377"/>
          </a:xfrm>
        </p:spPr>
        <p:txBody>
          <a:bodyPr anchor="ctr">
            <a:noAutofit/>
          </a:bodyPr>
          <a:lstStyle/>
          <a:p>
            <a:r>
              <a:rPr lang="nl-NL" sz="2300" dirty="0"/>
              <a:t>…Landsmeer kan nóg regie over eigen toekomst voeren</a:t>
            </a:r>
            <a:endParaRPr lang="nl-NL" sz="1200" b="0" i="1" dirty="0"/>
          </a:p>
        </p:txBody>
      </p:sp>
      <p:sp>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15</a:t>
            </a:fld>
            <a:endParaRPr lang="nl-NL" sz="1200" dirty="0">
              <a:solidFill>
                <a:schemeClr val="tx2"/>
              </a:solidFill>
            </a:endParaRPr>
          </a:p>
        </p:txBody>
      </p:sp>
      <p:sp>
        <p:nvSpPr>
          <p:cNvPr id="8" name="Tijdelijke aanduiding voor inhoud 5"/>
          <p:cNvSpPr txBox="1">
            <a:spLocks/>
          </p:cNvSpPr>
          <p:nvPr/>
        </p:nvSpPr>
        <p:spPr>
          <a:xfrm>
            <a:off x="453175" y="1133777"/>
            <a:ext cx="8228912" cy="5558078"/>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Landsmeer is momenteel een politiek-bestuurlijk stabiele en financieel gezonde gemeente. De lokale taakuitvoering voor inwoners en ondernemers (‘bestuurskrachtniveau 1’) wordt conform verwachting uitgevoerd. Deze situatie maakt dat Landsmeer – op dit moment – vanuit eigen kracht en zelfbewustzijn (nog) regie kan voeren over de eigen politiek-bestuurlijke toekomst.</a:t>
            </a:r>
          </a:p>
          <a:p>
            <a:endParaRPr lang="nl-NL" sz="1000" dirty="0"/>
          </a:p>
          <a:p>
            <a:r>
              <a:rPr lang="nl-NL" sz="1000" dirty="0"/>
              <a:t>Deze context maakt dat Landsmeer zich nú niet ‘gedwongen’ hoeft over te leveren aan buurgemeenten, in een zoektocht naar versterking van de eigen organisatie en/of de positie in de regio.</a:t>
            </a:r>
          </a:p>
          <a:p>
            <a:endParaRPr lang="nl-NL" sz="1000" dirty="0"/>
          </a:p>
          <a:p>
            <a:r>
              <a:rPr lang="nl-NL" sz="1000" dirty="0"/>
              <a:t>Landsmeer verkeert echter </a:t>
            </a:r>
            <a:r>
              <a:rPr lang="nl-NL" sz="1000" i="1" dirty="0"/>
              <a:t>niet</a:t>
            </a:r>
            <a:r>
              <a:rPr lang="nl-NL" sz="1000" dirty="0"/>
              <a:t> in de positie om een keuze voor partnergemeenten en voor samenwerkingsvorm voor zich uit te kunnen blijven schuiven:</a:t>
            </a:r>
          </a:p>
          <a:p>
            <a:pPr lvl="1"/>
            <a:r>
              <a:rPr lang="nl-NL" sz="1000" dirty="0"/>
              <a:t>De politiek-bestuurlijke ambities van Landsmeer zijn hoog (woningbouw, recreatie, natuur, bereikbaarheid), zo blijkt ook uit de Toekomstvisie 2025: ruimte voor kwaliteit. </a:t>
            </a:r>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r>
              <a:rPr lang="nl-NL" sz="1000" dirty="0"/>
              <a:t>Ontwikkelingen komen in hoog tempo op Landsmeer af: de invoering van de Omgevingswet, impact van informatietechnologie, zoals privacywetgeving, toepassing big data en verdergaande digitalisering dienstverlening. Ofwel, de impact en complexiteit van opgaven neemt toe.</a:t>
            </a:r>
          </a:p>
          <a:p>
            <a:pPr lvl="1"/>
            <a:endParaRPr lang="nl-NL" sz="1000" dirty="0"/>
          </a:p>
          <a:p>
            <a:pPr lvl="1"/>
            <a:r>
              <a:rPr lang="nl-NL" sz="1000" dirty="0"/>
              <a:t>Vanuit de huidige ambtelijke organisatie (uitermate kwetsbaar, beperkt strategisch vermogen) kunnen deze lokale ambities, regionale opgaven en externe ontwikkelingen moeizaam of niet worden opgevangen.</a:t>
            </a:r>
          </a:p>
          <a:p>
            <a:pPr lvl="1"/>
            <a:endParaRPr lang="nl-NL" sz="1000" dirty="0"/>
          </a:p>
          <a:p>
            <a:pPr lvl="1"/>
            <a:r>
              <a:rPr lang="nl-NL" sz="1000" dirty="0"/>
              <a:t>De huidige politiek-bestuurlijke context van Landsmeer, als gemeente met ca. 11.000 inwoners, biedt binnen de regio Zaanstreek-Waterland/MRA-Noord (met steden als Zaanstad en Purmerend) en zeker in de Metropoolregio Amsterdam onvoldoende slagkracht: beperkte invloed, rol en kracht. Door deze zwakke positie in regionaal verband (‘bestuurskrachtniveau 2 en 3’) laat Landsmeer reeds veel kansen voor inwoners en ondernemers onbenut.</a:t>
            </a:r>
          </a:p>
          <a:p>
            <a:pPr lvl="1"/>
            <a:endParaRPr lang="nl-NL" sz="1000" dirty="0"/>
          </a:p>
          <a:p>
            <a:pPr lvl="1"/>
            <a:r>
              <a:rPr lang="nl-NL" sz="1000" dirty="0"/>
              <a:t>De (landelijke) tendens van schaalvergroting zal de positie van Landsmeer – zonder zelf actief te zoeken naar ambtelijke én bestuurlijke schaalvergroting – steeds verder inperken in de regio, op de schaal van MRA en in relatie tot provincie en het Rijk. </a:t>
            </a:r>
          </a:p>
          <a:p>
            <a:endParaRPr lang="nl-NL" sz="1000" dirty="0"/>
          </a:p>
          <a:p>
            <a:r>
              <a:rPr lang="nl-NL" sz="1000" dirty="0"/>
              <a:t>Landsmeer moet niet in de positie willen komen dat omliggende gemeenten (samen) keuzen maken, waardoor Landsmeer op enig moment niet meer in positie is om vanuit eigen kracht te kiezen.</a:t>
            </a:r>
          </a:p>
          <a:p>
            <a:endParaRPr lang="nl-NL" sz="1000" dirty="0"/>
          </a:p>
          <a:p>
            <a:r>
              <a:rPr lang="nl-NL" sz="1000" dirty="0"/>
              <a:t>Al in april 2015 concludeerde de gemeenteraad van Landsmeer zelf dat de gemeente niet langer zelfstandig zou kunnen blijven om ook voor de toekomst de dienstverlening aan inwoners, ondernemers en organisaties te kunnen waarborgen. Niets doen was en is geen optie. Vanuit voorgaande constateringen werkt Landsmeer dan ook actief aan een proces om tot partner- en vormkeuzen te komen.</a:t>
            </a:r>
          </a:p>
          <a:p>
            <a:endParaRPr lang="nl-NL" sz="1000" dirty="0"/>
          </a:p>
          <a:p>
            <a:pPr lvl="1"/>
            <a:endParaRPr lang="nl-NL" sz="1000" dirty="0"/>
          </a:p>
        </p:txBody>
      </p:sp>
      <p:pic>
        <p:nvPicPr>
          <p:cNvPr id="2" name="Afbeelding 1"/>
          <p:cNvPicPr>
            <a:picLocks noChangeAspect="1"/>
          </p:cNvPicPr>
          <p:nvPr/>
        </p:nvPicPr>
        <p:blipFill>
          <a:blip r:embed="rId2"/>
          <a:stretch>
            <a:fillRect/>
          </a:stretch>
        </p:blipFill>
        <p:spPr>
          <a:xfrm>
            <a:off x="1065406" y="3912816"/>
            <a:ext cx="1698114" cy="2372286"/>
          </a:xfrm>
          <a:prstGeom prst="rect">
            <a:avLst/>
          </a:prstGeom>
        </p:spPr>
      </p:pic>
    </p:spTree>
    <p:extLst>
      <p:ext uri="{BB962C8B-B14F-4D97-AF65-F5344CB8AC3E}">
        <p14:creationId xmlns:p14="http://schemas.microsoft.com/office/powerpoint/2010/main" val="4240704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hthoek 2"/>
          <p:cNvSpPr/>
          <p:nvPr/>
        </p:nvSpPr>
        <p:spPr>
          <a:xfrm>
            <a:off x="1197429" y="1484929"/>
            <a:ext cx="7946571" cy="3648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621972" y="1484929"/>
            <a:ext cx="7369628" cy="3648974"/>
          </a:xfrm>
        </p:spPr>
        <p:txBody>
          <a:bodyPr anchor="ctr">
            <a:normAutofit/>
          </a:bodyPr>
          <a:lstStyle/>
          <a:p>
            <a:r>
              <a:rPr lang="nl-NL" dirty="0">
                <a:solidFill>
                  <a:schemeClr val="bg1"/>
                </a:solidFill>
              </a:rPr>
              <a:t>4. Analyse: </a:t>
            </a:r>
            <a:br>
              <a:rPr lang="nl-NL" dirty="0">
                <a:solidFill>
                  <a:schemeClr val="bg1"/>
                </a:solidFill>
              </a:rPr>
            </a:br>
            <a:r>
              <a:rPr lang="nl-NL" dirty="0">
                <a:solidFill>
                  <a:schemeClr val="bg1"/>
                </a:solidFill>
              </a:rPr>
              <a:t>    confrontatie varianten met   </a:t>
            </a:r>
            <a:br>
              <a:rPr lang="nl-NL" dirty="0">
                <a:solidFill>
                  <a:schemeClr val="bg1"/>
                </a:solidFill>
              </a:rPr>
            </a:br>
            <a:r>
              <a:rPr lang="nl-NL" dirty="0">
                <a:solidFill>
                  <a:schemeClr val="bg1"/>
                </a:solidFill>
              </a:rPr>
              <a:t>    toetsingscriteria</a:t>
            </a:r>
          </a:p>
        </p:txBody>
      </p:sp>
      <p:sp>
        <p:nvSpPr>
          <p:cNvPr id="9" name="Tijdelijke aanduiding voor dianummer 8"/>
          <p:cNvSpPr>
            <a:spLocks noGrp="1"/>
          </p:cNvSpPr>
          <p:nvPr>
            <p:ph type="sldNum" sz="quarter" idx="11"/>
          </p:nvPr>
        </p:nvSpPr>
        <p:spPr/>
        <p:txBody>
          <a:bodyPr/>
          <a:lstStyle/>
          <a:p>
            <a:fld id="{B21D5EF7-797A-4EF3-B22E-0D3585CA7BE2}" type="slidenum">
              <a:rPr lang="nl-NL" smtClean="0"/>
              <a:pPr/>
              <a:t>16</a:t>
            </a:fld>
            <a:endParaRPr lang="nl-NL" dirty="0"/>
          </a:p>
        </p:txBody>
      </p:sp>
      <p:pic>
        <p:nvPicPr>
          <p:cNvPr id="11" name="Tijdelijke aanduiding voor afbeelding 1"/>
          <p:cNvPicPr>
            <a:picLocks noChangeAspect="1"/>
          </p:cNvPicPr>
          <p:nvPr/>
        </p:nvPicPr>
        <p:blipFill rotWithShape="1">
          <a:blip r:embed="rId3">
            <a:extLst>
              <a:ext uri="{28A0092B-C50C-407E-A947-70E740481C1C}">
                <a14:useLocalDpi xmlns:a14="http://schemas.microsoft.com/office/drawing/2010/main" val="0"/>
              </a:ext>
            </a:extLst>
          </a:blip>
          <a:srcRect t="11899" r="81165" b="11899"/>
          <a:stretch/>
        </p:blipFill>
        <p:spPr>
          <a:xfrm>
            <a:off x="0" y="1"/>
            <a:ext cx="1197429" cy="6858000"/>
          </a:xfrm>
          <a:prstGeom prst="rect">
            <a:avLst/>
          </a:prstGeom>
        </p:spPr>
      </p:pic>
    </p:spTree>
    <p:extLst>
      <p:ext uri="{BB962C8B-B14F-4D97-AF65-F5344CB8AC3E}">
        <p14:creationId xmlns:p14="http://schemas.microsoft.com/office/powerpoint/2010/main" val="3774786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9343" y="182880"/>
            <a:ext cx="8574657" cy="981377"/>
          </a:xfrm>
        </p:spPr>
        <p:txBody>
          <a:bodyPr anchor="ctr">
            <a:noAutofit/>
          </a:bodyPr>
          <a:lstStyle/>
          <a:p>
            <a:r>
              <a:rPr lang="nl-NL" sz="2300" dirty="0"/>
              <a:t>Onze analyse in één oogopslag</a:t>
            </a:r>
            <a:endParaRPr lang="nl-NL" sz="1200" b="0" i="1" dirty="0"/>
          </a:p>
        </p:txBody>
      </p:sp>
      <p:sp>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17</a:t>
            </a:fld>
            <a:endParaRPr lang="nl-NL" sz="1200" dirty="0">
              <a:solidFill>
                <a:schemeClr val="tx2"/>
              </a:solidFill>
            </a:endParaRPr>
          </a:p>
        </p:txBody>
      </p:sp>
      <p:sp>
        <p:nvSpPr>
          <p:cNvPr id="8" name="Tijdelijke aanduiding voor inhoud 5"/>
          <p:cNvSpPr txBox="1">
            <a:spLocks/>
          </p:cNvSpPr>
          <p:nvPr/>
        </p:nvSpPr>
        <p:spPr>
          <a:xfrm>
            <a:off x="565608" y="1250240"/>
            <a:ext cx="8141512" cy="5607760"/>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De vier varianten zijn geconfronteerd met de zes toetsingscriteria. Een nadere duiding van deze analyse is opgenomen op p18 en p19 van deze rapportage. Tevens treft u in de ‘verdiepingsrapportage’ een meer gedetailleerde analyse aan. Onderstaande figuur maakt in één oogopslag duidelijk in welke mate het concept van de ambtelijke fusie de gemeente Landsmeer naar verwachting al dan niet een impuls zal geven in de betreffende variant.</a:t>
            </a:r>
          </a:p>
          <a:p>
            <a:endParaRPr lang="nl-NL" sz="7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pPr marL="0" indent="0">
              <a:buNone/>
            </a:pPr>
            <a:r>
              <a:rPr lang="nl-NL" sz="800" dirty="0"/>
              <a:t>Verklaring criteria:</a:t>
            </a:r>
          </a:p>
          <a:p>
            <a:r>
              <a:rPr lang="nl-NL" sz="800" i="1" dirty="0"/>
              <a:t>Beter</a:t>
            </a:r>
            <a:r>
              <a:rPr lang="nl-NL" sz="800" dirty="0"/>
              <a:t>: impact op de kwaliteit van dienstverlening aan college en raad (intern) en aan inwoners, ondernemers en instellingen (extern)</a:t>
            </a:r>
          </a:p>
          <a:p>
            <a:r>
              <a:rPr lang="nl-NL" sz="800" i="1" dirty="0"/>
              <a:t>Goedkoper: </a:t>
            </a:r>
            <a:r>
              <a:rPr lang="nl-NL" sz="800" dirty="0"/>
              <a:t>impact op het structurele en incidentele kostenniveau van de taakuitvoering</a:t>
            </a:r>
          </a:p>
          <a:p>
            <a:r>
              <a:rPr lang="nl-NL" sz="800" i="1" dirty="0"/>
              <a:t>Robuuster</a:t>
            </a:r>
            <a:r>
              <a:rPr lang="nl-NL" sz="800" dirty="0"/>
              <a:t>: impact op de kwetsbaarheid van de ambtelijke organisatie</a:t>
            </a:r>
          </a:p>
          <a:p>
            <a:r>
              <a:rPr lang="nl-NL" sz="800" i="1" dirty="0"/>
              <a:t>Krachtiger</a:t>
            </a:r>
            <a:r>
              <a:rPr lang="nl-NL" sz="800" dirty="0"/>
              <a:t>: impact op de kracht van het gemeentebestuur in de regio en op de bestuurlijke samenhang in de regio</a:t>
            </a:r>
          </a:p>
          <a:p>
            <a:r>
              <a:rPr lang="nl-NL" sz="800" i="1" dirty="0"/>
              <a:t>Kansrijker</a:t>
            </a:r>
            <a:r>
              <a:rPr lang="nl-NL" sz="800" dirty="0"/>
              <a:t>: impact op de kansen voor medewerkers en het aantrekkelijk werkgeverschap van de gemeente</a:t>
            </a:r>
          </a:p>
          <a:p>
            <a:r>
              <a:rPr lang="nl-NL" sz="800" i="1" dirty="0"/>
              <a:t>Bestendiger:</a:t>
            </a:r>
            <a:r>
              <a:rPr lang="nl-NL" sz="800" dirty="0"/>
              <a:t> impact op de mate waarin sprake is van een bestendig bestuurlijk toekomstperspectief</a:t>
            </a:r>
          </a:p>
          <a:p>
            <a:endParaRPr lang="nl-NL" sz="800" dirty="0"/>
          </a:p>
          <a:p>
            <a:endParaRPr lang="nl-NL" sz="800" dirty="0"/>
          </a:p>
          <a:p>
            <a:r>
              <a:rPr lang="nl-NL" sz="1000" dirty="0"/>
              <a:t>Onderstaande ‘analyse in één oogopslag’ zegt iets over de wenselijkheid van een ambtelijke fusie in de betreffende variant. De toetsingscriteria zeggen niets over de (politiek-bestuurlijke) haalbaarheid van een ambtelijke fusie tussen de betreffende gemeenten. Daarover staat op beide navolgende pagina’s (18 en 19) meer.</a:t>
            </a:r>
          </a:p>
          <a:p>
            <a:endParaRPr lang="nl-NL" sz="10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1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pPr marL="0" indent="0">
              <a:buNone/>
            </a:pPr>
            <a:r>
              <a:rPr lang="nl-NL" sz="800" dirty="0"/>
              <a:t>Verklaring kleurenschema:</a:t>
            </a:r>
          </a:p>
          <a:p>
            <a:r>
              <a:rPr lang="nl-NL" sz="800" dirty="0"/>
              <a:t>Rood = geen bijdrage</a:t>
            </a:r>
          </a:p>
          <a:p>
            <a:r>
              <a:rPr lang="nl-NL" sz="800" dirty="0"/>
              <a:t>Oranje = beperkte bijdrage</a:t>
            </a:r>
          </a:p>
          <a:p>
            <a:r>
              <a:rPr lang="nl-NL" sz="800" dirty="0"/>
              <a:t>Groen = werkt versterkend</a:t>
            </a:r>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a:p>
            <a:endParaRPr lang="nl-NL" sz="800" dirty="0"/>
          </a:p>
        </p:txBody>
      </p:sp>
      <p:graphicFrame>
        <p:nvGraphicFramePr>
          <p:cNvPr id="2" name="Tabel 1"/>
          <p:cNvGraphicFramePr>
            <a:graphicFrameLocks noGrp="1"/>
          </p:cNvGraphicFramePr>
          <p:nvPr>
            <p:extLst>
              <p:ext uri="{D42A27DB-BD31-4B8C-83A1-F6EECF244321}">
                <p14:modId xmlns:p14="http://schemas.microsoft.com/office/powerpoint/2010/main" val="1451576473"/>
              </p:ext>
            </p:extLst>
          </p:nvPr>
        </p:nvGraphicFramePr>
        <p:xfrm>
          <a:off x="565610" y="2590582"/>
          <a:ext cx="8141510" cy="2277738"/>
        </p:xfrm>
        <a:graphic>
          <a:graphicData uri="http://schemas.openxmlformats.org/drawingml/2006/table">
            <a:tbl>
              <a:tblPr firstRow="1" bandRow="1">
                <a:tableStyleId>{5C22544A-7EE6-4342-B048-85BDC9FD1C3A}</a:tableStyleId>
              </a:tblPr>
              <a:tblGrid>
                <a:gridCol w="1628302">
                  <a:extLst>
                    <a:ext uri="{9D8B030D-6E8A-4147-A177-3AD203B41FA5}">
                      <a16:colId xmlns:a16="http://schemas.microsoft.com/office/drawing/2014/main" val="2337276156"/>
                    </a:ext>
                  </a:extLst>
                </a:gridCol>
                <a:gridCol w="1628302">
                  <a:extLst>
                    <a:ext uri="{9D8B030D-6E8A-4147-A177-3AD203B41FA5}">
                      <a16:colId xmlns:a16="http://schemas.microsoft.com/office/drawing/2014/main" val="2721245354"/>
                    </a:ext>
                  </a:extLst>
                </a:gridCol>
                <a:gridCol w="1628302">
                  <a:extLst>
                    <a:ext uri="{9D8B030D-6E8A-4147-A177-3AD203B41FA5}">
                      <a16:colId xmlns:a16="http://schemas.microsoft.com/office/drawing/2014/main" val="2167185888"/>
                    </a:ext>
                  </a:extLst>
                </a:gridCol>
                <a:gridCol w="1628302">
                  <a:extLst>
                    <a:ext uri="{9D8B030D-6E8A-4147-A177-3AD203B41FA5}">
                      <a16:colId xmlns:a16="http://schemas.microsoft.com/office/drawing/2014/main" val="3734642222"/>
                    </a:ext>
                  </a:extLst>
                </a:gridCol>
                <a:gridCol w="1628302">
                  <a:extLst>
                    <a:ext uri="{9D8B030D-6E8A-4147-A177-3AD203B41FA5}">
                      <a16:colId xmlns:a16="http://schemas.microsoft.com/office/drawing/2014/main" val="2100611972"/>
                    </a:ext>
                  </a:extLst>
                </a:gridCol>
              </a:tblGrid>
              <a:tr h="335061">
                <a:tc>
                  <a:txBody>
                    <a:bodyPr/>
                    <a:lstStyle/>
                    <a:p>
                      <a:r>
                        <a:rPr lang="nl-NL" sz="1000" dirty="0"/>
                        <a:t>Criteria </a:t>
                      </a:r>
                    </a:p>
                  </a:txBody>
                  <a:tcPr anchor="b"/>
                </a:tc>
                <a:tc>
                  <a:txBody>
                    <a:bodyPr/>
                    <a:lstStyle/>
                    <a:p>
                      <a:pPr algn="ctr"/>
                      <a:r>
                        <a:rPr lang="nl-NL" sz="1000" dirty="0"/>
                        <a:t>Variant</a:t>
                      </a:r>
                      <a:r>
                        <a:rPr lang="nl-NL" sz="1000" baseline="0" dirty="0"/>
                        <a:t> 1:</a:t>
                      </a:r>
                    </a:p>
                    <a:p>
                      <a:pPr algn="ctr"/>
                      <a:r>
                        <a:rPr lang="nl-NL" sz="1000" baseline="0" dirty="0"/>
                        <a:t>‘4 op een rij’</a:t>
                      </a:r>
                      <a:endParaRPr lang="nl-NL" sz="1000" dirty="0"/>
                    </a:p>
                  </a:txBody>
                  <a:tcPr/>
                </a:tc>
                <a:tc>
                  <a:txBody>
                    <a:bodyPr/>
                    <a:lstStyle/>
                    <a:p>
                      <a:pPr algn="ctr"/>
                      <a:r>
                        <a:rPr lang="nl-NL" sz="1000" dirty="0"/>
                        <a:t>Variant 2:</a:t>
                      </a:r>
                    </a:p>
                    <a:p>
                      <a:pPr algn="ctr"/>
                      <a:r>
                        <a:rPr lang="nl-NL" sz="1000" dirty="0"/>
                        <a:t>‘WOL’</a:t>
                      </a:r>
                    </a:p>
                  </a:txBody>
                  <a:tcPr/>
                </a:tc>
                <a:tc>
                  <a:txBody>
                    <a:bodyPr/>
                    <a:lstStyle/>
                    <a:p>
                      <a:pPr algn="ctr"/>
                      <a:r>
                        <a:rPr lang="nl-NL" sz="1000" dirty="0"/>
                        <a:t>Variant 3</a:t>
                      </a:r>
                    </a:p>
                    <a:p>
                      <a:pPr algn="ctr"/>
                      <a:r>
                        <a:rPr lang="nl-NL" sz="1000" dirty="0"/>
                        <a:t>‘het Oosten’</a:t>
                      </a:r>
                    </a:p>
                  </a:txBody>
                  <a:tcPr/>
                </a:tc>
                <a:tc>
                  <a:txBody>
                    <a:bodyPr/>
                    <a:lstStyle/>
                    <a:p>
                      <a:pPr algn="ctr"/>
                      <a:r>
                        <a:rPr lang="nl-NL" sz="1000" dirty="0"/>
                        <a:t>Variant 4</a:t>
                      </a:r>
                    </a:p>
                    <a:p>
                      <a:pPr algn="ctr"/>
                      <a:r>
                        <a:rPr lang="nl-NL" sz="1000" dirty="0"/>
                        <a:t>‘5 groenen’</a:t>
                      </a:r>
                    </a:p>
                  </a:txBody>
                  <a:tcPr/>
                </a:tc>
                <a:extLst>
                  <a:ext uri="{0D108BD9-81ED-4DB2-BD59-A6C34878D82A}">
                    <a16:rowId xmlns:a16="http://schemas.microsoft.com/office/drawing/2014/main" val="4113765434"/>
                  </a:ext>
                </a:extLst>
              </a:tr>
              <a:tr h="313583">
                <a:tc>
                  <a:txBody>
                    <a:bodyPr/>
                    <a:lstStyle/>
                    <a:p>
                      <a:r>
                        <a:rPr lang="nl-NL" sz="1000" dirty="0"/>
                        <a:t>Beter</a:t>
                      </a:r>
                    </a:p>
                  </a:txBody>
                  <a:tcPr/>
                </a:tc>
                <a:tc>
                  <a:txBody>
                    <a:bodyPr/>
                    <a:lstStyle/>
                    <a:p>
                      <a:endParaRPr lang="nl-NL" sz="1000" dirty="0"/>
                    </a:p>
                  </a:txBody>
                  <a:tcPr>
                    <a:solidFill>
                      <a:schemeClr val="accent4"/>
                    </a:solidFill>
                  </a:tcPr>
                </a:tc>
                <a:tc>
                  <a:txBody>
                    <a:bodyPr/>
                    <a:lstStyle/>
                    <a:p>
                      <a:endParaRPr lang="nl-NL" sz="1000" dirty="0"/>
                    </a:p>
                  </a:txBody>
                  <a:tcPr>
                    <a:solidFill>
                      <a:schemeClr val="accent3"/>
                    </a:solidFill>
                  </a:tcPr>
                </a:tc>
                <a:tc>
                  <a:txBody>
                    <a:bodyPr/>
                    <a:lstStyle/>
                    <a:p>
                      <a:endParaRPr lang="nl-NL" sz="1000" dirty="0">
                        <a:solidFill>
                          <a:schemeClr val="accent2"/>
                        </a:solidFill>
                      </a:endParaRPr>
                    </a:p>
                  </a:txBody>
                  <a:tcPr>
                    <a:solidFill>
                      <a:schemeClr val="accent2"/>
                    </a:solidFill>
                  </a:tcPr>
                </a:tc>
                <a:tc>
                  <a:txBody>
                    <a:bodyPr/>
                    <a:lstStyle/>
                    <a:p>
                      <a:endParaRPr lang="nl-NL" sz="1000" dirty="0"/>
                    </a:p>
                  </a:txBody>
                  <a:tcPr>
                    <a:solidFill>
                      <a:schemeClr val="accent2"/>
                    </a:solidFill>
                  </a:tcPr>
                </a:tc>
                <a:extLst>
                  <a:ext uri="{0D108BD9-81ED-4DB2-BD59-A6C34878D82A}">
                    <a16:rowId xmlns:a16="http://schemas.microsoft.com/office/drawing/2014/main" val="2822872922"/>
                  </a:ext>
                </a:extLst>
              </a:tr>
              <a:tr h="313583">
                <a:tc>
                  <a:txBody>
                    <a:bodyPr/>
                    <a:lstStyle/>
                    <a:p>
                      <a:r>
                        <a:rPr lang="nl-NL" sz="1000" dirty="0"/>
                        <a:t>Goedkoper</a:t>
                      </a:r>
                    </a:p>
                  </a:txBody>
                  <a:tcPr/>
                </a:tc>
                <a:tc>
                  <a:txBody>
                    <a:bodyPr/>
                    <a:lstStyle/>
                    <a:p>
                      <a:endParaRPr lang="nl-NL" sz="1000" dirty="0">
                        <a:solidFill>
                          <a:schemeClr val="accent4"/>
                        </a:solidFill>
                      </a:endParaRPr>
                    </a:p>
                  </a:txBody>
                  <a:tcPr>
                    <a:solidFill>
                      <a:schemeClr val="accent4"/>
                    </a:solidFill>
                  </a:tcPr>
                </a:tc>
                <a:tc>
                  <a:txBody>
                    <a:bodyPr/>
                    <a:lstStyle/>
                    <a:p>
                      <a:endParaRPr lang="nl-NL" sz="1000" dirty="0"/>
                    </a:p>
                  </a:txBody>
                  <a:tcPr>
                    <a:solidFill>
                      <a:schemeClr val="accent3"/>
                    </a:solidFill>
                  </a:tcPr>
                </a:tc>
                <a:tc>
                  <a:txBody>
                    <a:bodyPr/>
                    <a:lstStyle/>
                    <a:p>
                      <a:endParaRPr lang="nl-NL" sz="1000" dirty="0"/>
                    </a:p>
                  </a:txBody>
                  <a:tcPr>
                    <a:solidFill>
                      <a:schemeClr val="accent4"/>
                    </a:solidFill>
                  </a:tcPr>
                </a:tc>
                <a:tc>
                  <a:txBody>
                    <a:bodyPr/>
                    <a:lstStyle/>
                    <a:p>
                      <a:endParaRPr lang="nl-NL" sz="1000" dirty="0">
                        <a:solidFill>
                          <a:schemeClr val="accent3"/>
                        </a:solidFill>
                      </a:endParaRPr>
                    </a:p>
                  </a:txBody>
                  <a:tcPr>
                    <a:solidFill>
                      <a:schemeClr val="accent4"/>
                    </a:solidFill>
                  </a:tcPr>
                </a:tc>
                <a:extLst>
                  <a:ext uri="{0D108BD9-81ED-4DB2-BD59-A6C34878D82A}">
                    <a16:rowId xmlns:a16="http://schemas.microsoft.com/office/drawing/2014/main" val="3272230011"/>
                  </a:ext>
                </a:extLst>
              </a:tr>
              <a:tr h="313583">
                <a:tc>
                  <a:txBody>
                    <a:bodyPr/>
                    <a:lstStyle/>
                    <a:p>
                      <a:r>
                        <a:rPr lang="nl-NL" sz="1000" dirty="0"/>
                        <a:t>Robuuster</a:t>
                      </a:r>
                    </a:p>
                  </a:txBody>
                  <a:tcPr/>
                </a:tc>
                <a:tc>
                  <a:txBody>
                    <a:bodyPr/>
                    <a:lstStyle/>
                    <a:p>
                      <a:endParaRPr lang="nl-NL" sz="1000" dirty="0"/>
                    </a:p>
                  </a:txBody>
                  <a:tcPr>
                    <a:solidFill>
                      <a:schemeClr val="accent4"/>
                    </a:solidFill>
                  </a:tcPr>
                </a:tc>
                <a:tc>
                  <a:txBody>
                    <a:bodyPr/>
                    <a:lstStyle/>
                    <a:p>
                      <a:endParaRPr lang="nl-NL" sz="1000" dirty="0">
                        <a:solidFill>
                          <a:schemeClr val="accent4"/>
                        </a:solidFill>
                      </a:endParaRPr>
                    </a:p>
                  </a:txBody>
                  <a:tcPr>
                    <a:solidFill>
                      <a:schemeClr val="accent4"/>
                    </a:solidFill>
                  </a:tcPr>
                </a:tc>
                <a:tc>
                  <a:txBody>
                    <a:bodyPr/>
                    <a:lstStyle/>
                    <a:p>
                      <a:endParaRPr lang="nl-NL" sz="1000" dirty="0"/>
                    </a:p>
                  </a:txBody>
                  <a:tcPr>
                    <a:solidFill>
                      <a:schemeClr val="accent2"/>
                    </a:solidFill>
                  </a:tcPr>
                </a:tc>
                <a:tc>
                  <a:txBody>
                    <a:bodyPr/>
                    <a:lstStyle/>
                    <a:p>
                      <a:endParaRPr lang="nl-NL" sz="1000" dirty="0"/>
                    </a:p>
                  </a:txBody>
                  <a:tcPr>
                    <a:solidFill>
                      <a:schemeClr val="accent2"/>
                    </a:solidFill>
                  </a:tcPr>
                </a:tc>
                <a:extLst>
                  <a:ext uri="{0D108BD9-81ED-4DB2-BD59-A6C34878D82A}">
                    <a16:rowId xmlns:a16="http://schemas.microsoft.com/office/drawing/2014/main" val="1438411545"/>
                  </a:ext>
                </a:extLst>
              </a:tr>
              <a:tr h="313583">
                <a:tc>
                  <a:txBody>
                    <a:bodyPr/>
                    <a:lstStyle/>
                    <a:p>
                      <a:r>
                        <a:rPr lang="nl-NL" sz="1000" dirty="0"/>
                        <a:t>Krachtiger</a:t>
                      </a:r>
                    </a:p>
                  </a:txBody>
                  <a:tcPr/>
                </a:tc>
                <a:tc>
                  <a:txBody>
                    <a:bodyPr/>
                    <a:lstStyle/>
                    <a:p>
                      <a:endParaRPr lang="nl-NL" sz="1000" dirty="0"/>
                    </a:p>
                  </a:txBody>
                  <a:tcPr>
                    <a:solidFill>
                      <a:schemeClr val="accent3"/>
                    </a:solidFill>
                  </a:tcPr>
                </a:tc>
                <a:tc>
                  <a:txBody>
                    <a:bodyPr/>
                    <a:lstStyle/>
                    <a:p>
                      <a:endParaRPr lang="nl-NL" sz="1000" dirty="0"/>
                    </a:p>
                  </a:txBody>
                  <a:tcPr>
                    <a:solidFill>
                      <a:schemeClr val="accent3"/>
                    </a:solidFill>
                  </a:tcPr>
                </a:tc>
                <a:tc>
                  <a:txBody>
                    <a:bodyPr/>
                    <a:lstStyle/>
                    <a:p>
                      <a:endParaRPr lang="nl-NL" sz="1000" dirty="0"/>
                    </a:p>
                  </a:txBody>
                  <a:tcPr>
                    <a:solidFill>
                      <a:schemeClr val="accent4"/>
                    </a:solidFill>
                  </a:tcPr>
                </a:tc>
                <a:tc>
                  <a:txBody>
                    <a:bodyPr/>
                    <a:lstStyle/>
                    <a:p>
                      <a:endParaRPr lang="nl-NL" sz="1000" dirty="0"/>
                    </a:p>
                  </a:txBody>
                  <a:tcPr>
                    <a:solidFill>
                      <a:schemeClr val="accent3"/>
                    </a:solidFill>
                  </a:tcPr>
                </a:tc>
                <a:extLst>
                  <a:ext uri="{0D108BD9-81ED-4DB2-BD59-A6C34878D82A}">
                    <a16:rowId xmlns:a16="http://schemas.microsoft.com/office/drawing/2014/main" val="2245966289"/>
                  </a:ext>
                </a:extLst>
              </a:tr>
              <a:tr h="313583">
                <a:tc>
                  <a:txBody>
                    <a:bodyPr/>
                    <a:lstStyle/>
                    <a:p>
                      <a:r>
                        <a:rPr lang="nl-NL" sz="1000" dirty="0"/>
                        <a:t>Kansrijker</a:t>
                      </a:r>
                    </a:p>
                  </a:txBody>
                  <a:tcPr/>
                </a:tc>
                <a:tc>
                  <a:txBody>
                    <a:bodyPr/>
                    <a:lstStyle/>
                    <a:p>
                      <a:endParaRPr lang="nl-NL" sz="1000" dirty="0"/>
                    </a:p>
                  </a:txBody>
                  <a:tcPr>
                    <a:solidFill>
                      <a:schemeClr val="accent4"/>
                    </a:solidFill>
                  </a:tcPr>
                </a:tc>
                <a:tc>
                  <a:txBody>
                    <a:bodyPr/>
                    <a:lstStyle/>
                    <a:p>
                      <a:endParaRPr lang="nl-NL" sz="1000" dirty="0">
                        <a:solidFill>
                          <a:schemeClr val="accent4"/>
                        </a:solidFill>
                      </a:endParaRPr>
                    </a:p>
                  </a:txBody>
                  <a:tcPr>
                    <a:solidFill>
                      <a:schemeClr val="accent4"/>
                    </a:solidFill>
                  </a:tcPr>
                </a:tc>
                <a:tc>
                  <a:txBody>
                    <a:bodyPr/>
                    <a:lstStyle/>
                    <a:p>
                      <a:endParaRPr lang="nl-NL" sz="1000" dirty="0"/>
                    </a:p>
                  </a:txBody>
                  <a:tcPr>
                    <a:solidFill>
                      <a:schemeClr val="accent2"/>
                    </a:solidFill>
                  </a:tcPr>
                </a:tc>
                <a:tc>
                  <a:txBody>
                    <a:bodyPr/>
                    <a:lstStyle/>
                    <a:p>
                      <a:endParaRPr lang="nl-NL" sz="1000" dirty="0"/>
                    </a:p>
                  </a:txBody>
                  <a:tcPr>
                    <a:solidFill>
                      <a:schemeClr val="accent2"/>
                    </a:solidFill>
                  </a:tcPr>
                </a:tc>
                <a:extLst>
                  <a:ext uri="{0D108BD9-81ED-4DB2-BD59-A6C34878D82A}">
                    <a16:rowId xmlns:a16="http://schemas.microsoft.com/office/drawing/2014/main" val="3125018229"/>
                  </a:ext>
                </a:extLst>
              </a:tr>
              <a:tr h="313583">
                <a:tc>
                  <a:txBody>
                    <a:bodyPr/>
                    <a:lstStyle/>
                    <a:p>
                      <a:r>
                        <a:rPr lang="nl-NL" sz="1000" dirty="0"/>
                        <a:t>Bestendiger</a:t>
                      </a:r>
                    </a:p>
                  </a:txBody>
                  <a:tcPr/>
                </a:tc>
                <a:tc>
                  <a:txBody>
                    <a:bodyPr/>
                    <a:lstStyle/>
                    <a:p>
                      <a:endParaRPr lang="nl-NL" sz="1000" dirty="0"/>
                    </a:p>
                  </a:txBody>
                  <a:tcPr>
                    <a:solidFill>
                      <a:schemeClr val="accent4"/>
                    </a:solidFill>
                  </a:tcPr>
                </a:tc>
                <a:tc>
                  <a:txBody>
                    <a:bodyPr/>
                    <a:lstStyle/>
                    <a:p>
                      <a:endParaRPr lang="nl-NL" sz="1000" dirty="0"/>
                    </a:p>
                  </a:txBody>
                  <a:tcPr>
                    <a:solidFill>
                      <a:schemeClr val="accent3"/>
                    </a:solidFill>
                  </a:tcPr>
                </a:tc>
                <a:tc>
                  <a:txBody>
                    <a:bodyPr/>
                    <a:lstStyle/>
                    <a:p>
                      <a:endParaRPr lang="nl-NL" sz="1000" dirty="0">
                        <a:solidFill>
                          <a:schemeClr val="accent4"/>
                        </a:solidFill>
                      </a:endParaRPr>
                    </a:p>
                  </a:txBody>
                  <a:tcPr>
                    <a:solidFill>
                      <a:schemeClr val="accent2"/>
                    </a:solidFill>
                  </a:tcPr>
                </a:tc>
                <a:tc>
                  <a:txBody>
                    <a:bodyPr/>
                    <a:lstStyle/>
                    <a:p>
                      <a:endParaRPr lang="nl-NL" sz="1000" dirty="0"/>
                    </a:p>
                  </a:txBody>
                  <a:tcPr>
                    <a:solidFill>
                      <a:schemeClr val="accent4"/>
                    </a:solidFill>
                  </a:tcPr>
                </a:tc>
                <a:extLst>
                  <a:ext uri="{0D108BD9-81ED-4DB2-BD59-A6C34878D82A}">
                    <a16:rowId xmlns:a16="http://schemas.microsoft.com/office/drawing/2014/main" val="1099715445"/>
                  </a:ext>
                </a:extLst>
              </a:tr>
            </a:tbl>
          </a:graphicData>
        </a:graphic>
      </p:graphicFrame>
    </p:spTree>
    <p:extLst>
      <p:ext uri="{BB962C8B-B14F-4D97-AF65-F5344CB8AC3E}">
        <p14:creationId xmlns:p14="http://schemas.microsoft.com/office/powerpoint/2010/main" val="327275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 name="Titel 4"/>
          <p:cNvSpPr>
            <a:spLocks noGrp="1"/>
          </p:cNvSpPr>
          <p:nvPr>
            <p:ph type="title"/>
          </p:nvPr>
        </p:nvSpPr>
        <p:spPr>
          <a:xfrm>
            <a:off x="565608" y="207343"/>
            <a:ext cx="8574657" cy="981377"/>
          </a:xfrm>
        </p:spPr>
        <p:txBody>
          <a:bodyPr anchor="ctr">
            <a:noAutofit/>
          </a:bodyPr>
          <a:lstStyle/>
          <a:p>
            <a:r>
              <a:rPr lang="nl-NL" sz="2300" dirty="0"/>
              <a:t>Ambtelijke fusie met ‘Westen’ brengt Landsmeer weinig</a:t>
            </a:r>
            <a:endParaRPr lang="nl-NL" sz="1200" b="0" i="1" dirty="0"/>
          </a:p>
        </p:txBody>
      </p:sp>
      <p:sp>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18</a:t>
            </a:fld>
            <a:endParaRPr lang="nl-NL" sz="1200" dirty="0">
              <a:solidFill>
                <a:schemeClr val="tx2"/>
              </a:solidFill>
            </a:endParaRPr>
          </a:p>
        </p:txBody>
      </p:sp>
      <p:sp>
        <p:nvSpPr>
          <p:cNvPr id="7" name="Tijdelijke aanduiding voor inhoud 5"/>
          <p:cNvSpPr txBox="1">
            <a:spLocks/>
          </p:cNvSpPr>
          <p:nvPr/>
        </p:nvSpPr>
        <p:spPr>
          <a:xfrm>
            <a:off x="565608" y="1188720"/>
            <a:ext cx="8116479" cy="5577841"/>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Een ambtelijke fusie met de gemeenten Wormerland, Oostzaan en Waterland achten wij, vanuit het perspectief van Landsmeer, onwenselijk. Deze ‘4 op een rij-variant’ helpt Landsmeer onvoldoende om beter en goedkoper te worden en lost huidige kwetsbaarheden in de taakuitvoering maar beperkt op.</a:t>
            </a:r>
          </a:p>
          <a:p>
            <a:endParaRPr lang="nl-NL" sz="1000" dirty="0"/>
          </a:p>
          <a:p>
            <a:r>
              <a:rPr lang="nl-NL" sz="1000" dirty="0"/>
              <a:t>Een ambtelijke fusie met alleen de gemeenten Wormerland en Oostzaan achten wij, vanuit het perspectief van Landsmeer, zelfs zeer onwenselijk. Deze ‘WOL-variant’ helpt Landsmeer niet om beter, goedkoper en robuuster te worden. Bovendien is het toekomstperspectief vanuit deze verbinding onwenselijk. De gezamenlijke ambtelijke organisatie van de gemeenten Oostzaan en Wormerland (OVER-gemeenten) verkeert momenteel in ‘zwaar weer’. Dit constateren wij vanuit openbare bronnen, waaruit blijkt dat:</a:t>
            </a:r>
          </a:p>
          <a:p>
            <a:pPr lvl="1"/>
            <a:r>
              <a:rPr lang="nl-NL" sz="1000" dirty="0"/>
              <a:t>de komende twee jaar nodig is om in deze organisatie te investeren en deze stabiel te maken richting toekomst;</a:t>
            </a:r>
          </a:p>
          <a:p>
            <a:pPr lvl="1"/>
            <a:r>
              <a:rPr lang="nl-NL" sz="1000" dirty="0"/>
              <a:t>er momenteel een nieuwe algemeen directeur voor OVER-gemeenten wordt aangezocht, inclusief een nagenoeg geheel nieuw managementteam;</a:t>
            </a:r>
          </a:p>
          <a:p>
            <a:pPr lvl="1"/>
            <a:r>
              <a:rPr lang="nl-NL" sz="1000" dirty="0"/>
              <a:t>er tot op heden een bedrag van EUR 300.000,- aan de raden is gevraagd om deze impuls aan de OVER-gemeenten te kunnen geven;</a:t>
            </a:r>
          </a:p>
          <a:p>
            <a:pPr lvl="1"/>
            <a:r>
              <a:rPr lang="nl-NL" sz="1000" dirty="0"/>
              <a:t>OVER-gemeenten overwegen om de ‘ambtelijke fusie’ af te bouwen tot een shared service center.</a:t>
            </a:r>
          </a:p>
          <a:p>
            <a:endParaRPr lang="nl-NL" sz="1000" dirty="0"/>
          </a:p>
          <a:p>
            <a:r>
              <a:rPr lang="nl-NL" sz="1000" dirty="0"/>
              <a:t>In alle gevallen van eventuele samenwerking met Oostzaan en Wormerland, is het vanuit het oogpunt van Landsmeer raadzaam om een verdiepend onderzoek (financieel, personeel en organisatorisch) te (laten) doen naar de aard en omvang van de situatie rondom OVER-gemeenten.</a:t>
            </a:r>
          </a:p>
          <a:p>
            <a:endParaRPr lang="nl-NL" sz="1000" dirty="0"/>
          </a:p>
          <a:p>
            <a:r>
              <a:rPr lang="nl-NL" sz="1000" dirty="0"/>
              <a:t>Los van de actualiteit rondom OVER-gemeenten, zijn wij van mening dat ambtelijke krachtenbundeling met deze gemeenten vooral zal resulteren in ‘meer van hetzelfde’. </a:t>
            </a:r>
          </a:p>
          <a:p>
            <a:endParaRPr lang="nl-NL" sz="1000" dirty="0"/>
          </a:p>
          <a:p>
            <a:r>
              <a:rPr lang="nl-NL" sz="1000" dirty="0"/>
              <a:t>Daarmee kunnen maximaal enkele kwetsbaarheden in uitvoerende taken worden opgevangen. Er zullen beperkte kwaliteitsimpulsen ontstaan in termen van strategische denkkracht en innovatiekracht.</a:t>
            </a:r>
          </a:p>
          <a:p>
            <a:endParaRPr lang="nl-NL" sz="1000" dirty="0"/>
          </a:p>
          <a:p>
            <a:r>
              <a:rPr lang="nl-NL" sz="1000" dirty="0"/>
              <a:t>Landsmeer zal door ambtelijke krachtenbundeling binnen ‘4 op een rij’ zijn bestuurskracht in de regio en in MRA-verband niet tot nauwelijks versterkt zien. De WOL zal door de omvang van de ambtelijke organisatie en vooral ook het karakter (beheersmatig/uitvoerend) daarvan onvoldoende strategische slagkracht kunnen ontwikkelen om de bestuurskracht van Landsmeer op niveau 2 en 3 te versterken.</a:t>
            </a:r>
          </a:p>
          <a:p>
            <a:endParaRPr lang="nl-NL" sz="1000" dirty="0"/>
          </a:p>
          <a:p>
            <a:r>
              <a:rPr lang="nl-NL" sz="1000" dirty="0"/>
              <a:t>Daarbij komt dat de gemeenten Oostzaan en Wormerland als doel hebben de politiek-bestuurlijke zelfstandigheid van beide gemeenten op langere termijn te waarborgen. Op het moment dat Landsmeer zich in een ambtelijke fusie verbindt met gemeenten die de politiek-bestuurlijke zelfstandigheid voorop hebben staan, zal Landsmeer ‘gebonden’ zijn aan het tempo dat deze gemeenten wensen te lopen.</a:t>
            </a:r>
          </a:p>
          <a:p>
            <a:endParaRPr lang="nl-NL" sz="1000" dirty="0"/>
          </a:p>
          <a:p>
            <a:r>
              <a:rPr lang="nl-NL" sz="1000" dirty="0"/>
              <a:t>Aanvullend merken wij op dat uit de SWOT-analyse vanuit het perspectief van Landsmeer blijkt dat het karakter van de gemeenten Landsmeer en Oostzaan zeer gedifferentieerd is. Er is weinig sprake van kansen op beleidsafstemming, waardoor bij een ambtelijke fusie de voordelen van samenvoeging niet optimaal worden benut. Sterker nog: de complexiteit van het model wordt versterkt.</a:t>
            </a:r>
          </a:p>
          <a:p>
            <a:endParaRPr lang="nl-NL" sz="1000" dirty="0"/>
          </a:p>
          <a:p>
            <a:r>
              <a:rPr lang="nl-NL" sz="1050" dirty="0"/>
              <a:t>Tot slot achten wij het van belang te vermelden dat uit briefwisselingen tussen de colleges van de WOL-gemeenten weinig blijk wordt gegeven van een sterke bestuurlijke verbinding. Deze ‘natuurlijke verbinding’ achten wij essentieel voor een vruchtbare samenwerking.</a:t>
            </a:r>
            <a:endParaRPr lang="nl-NL" sz="1100" b="1" dirty="0"/>
          </a:p>
        </p:txBody>
      </p:sp>
    </p:spTree>
    <p:extLst>
      <p:ext uri="{BB962C8B-B14F-4D97-AF65-F5344CB8AC3E}">
        <p14:creationId xmlns:p14="http://schemas.microsoft.com/office/powerpoint/2010/main" val="1468519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 name="Titel 4"/>
          <p:cNvSpPr>
            <a:spLocks noGrp="1"/>
          </p:cNvSpPr>
          <p:nvPr>
            <p:ph type="title"/>
          </p:nvPr>
        </p:nvSpPr>
        <p:spPr>
          <a:xfrm>
            <a:off x="565608" y="181441"/>
            <a:ext cx="8574657" cy="981377"/>
          </a:xfrm>
        </p:spPr>
        <p:txBody>
          <a:bodyPr anchor="ctr">
            <a:noAutofit/>
          </a:bodyPr>
          <a:lstStyle/>
          <a:p>
            <a:r>
              <a:rPr lang="nl-NL" sz="2300" dirty="0"/>
              <a:t>Ambtelijke fusie ‘het Oosten’ en ‘5 op een rij’ onhaalbaar</a:t>
            </a:r>
            <a:endParaRPr lang="nl-NL" sz="1200" b="0" i="1" dirty="0"/>
          </a:p>
        </p:txBody>
      </p:sp>
      <p:sp useBgFill="1">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19</a:t>
            </a:fld>
            <a:endParaRPr lang="nl-NL" sz="1200" dirty="0">
              <a:solidFill>
                <a:schemeClr val="tx2"/>
              </a:solidFill>
            </a:endParaRPr>
          </a:p>
        </p:txBody>
      </p:sp>
      <p:sp useBgFill="1">
        <p:nvSpPr>
          <p:cNvPr id="7" name="Tijdelijke aanduiding voor inhoud 5"/>
          <p:cNvSpPr txBox="1">
            <a:spLocks/>
          </p:cNvSpPr>
          <p:nvPr/>
        </p:nvSpPr>
        <p:spPr>
          <a:xfrm>
            <a:off x="565608" y="1660006"/>
            <a:ext cx="8116479" cy="4921769"/>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b="1" dirty="0"/>
          </a:p>
          <a:p>
            <a:endParaRPr lang="nl-NL" sz="1100" b="1" dirty="0"/>
          </a:p>
          <a:p>
            <a:endParaRPr lang="nl-NL" sz="1100" b="1" dirty="0"/>
          </a:p>
        </p:txBody>
      </p:sp>
      <p:sp>
        <p:nvSpPr>
          <p:cNvPr id="8" name="Tijdelijke aanduiding voor inhoud 5"/>
          <p:cNvSpPr txBox="1">
            <a:spLocks/>
          </p:cNvSpPr>
          <p:nvPr/>
        </p:nvSpPr>
        <p:spPr>
          <a:xfrm>
            <a:off x="607880" y="1162818"/>
            <a:ext cx="8268879" cy="5295598"/>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Hoewel theoretisch beschouwd een ambtelijke fusie in de ‘het Oosten-variant’ best tot voordelen zou kunnen leiden, in termen van beter, robuuster, kansrijker en bestendiger, is een ambtelijke fusie met Edam-Volendam altijd onhaalbaar. </a:t>
            </a:r>
          </a:p>
          <a:p>
            <a:endParaRPr lang="nl-NL" sz="1000" dirty="0"/>
          </a:p>
          <a:p>
            <a:r>
              <a:rPr lang="nl-NL" sz="1000" dirty="0"/>
              <a:t>De gemeente Edam-Volendam heeft ‘strategische uitgangspunten regionale samenwerking’ politiek-bestuurlijk vastgesteld, die expliciet benoemen dat een ambtelijke fusie met een andere gemeente wordt uitgesloten.</a:t>
            </a:r>
          </a:p>
          <a:p>
            <a:endParaRPr lang="nl-NL" sz="1000" dirty="0"/>
          </a:p>
          <a:p>
            <a:r>
              <a:rPr lang="nl-NL" sz="1000" dirty="0"/>
              <a:t>De gemeente Edam-Volendam is sinds 1 januari bestuurlijk opgeschaald tot een gemeente van ruim 35.000 inwoners. De organisatie is robuust en stabiel genoeg om haar taken eigenstandig uit te kunnen voeren. </a:t>
            </a:r>
          </a:p>
          <a:p>
            <a:endParaRPr lang="nl-NL" sz="1000" dirty="0"/>
          </a:p>
          <a:p>
            <a:r>
              <a:rPr lang="nl-NL" sz="1000" dirty="0"/>
              <a:t>De gemeente Edam-Volendam geeft aan in de (nabije) toekomst wel open te staan voor verdere bestuurlijke opschaling met de gemeenten Waterland en Landsmeer. De gemeente Edam-Volendam respecteert echter de autonomie van deze gemeenten volledig en zal het initiatief tot schaalvergroting dan ook altijd bij deze potentiële partnergemeenten laten.</a:t>
            </a:r>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r>
              <a:rPr lang="nl-NL" sz="1000" dirty="0"/>
              <a:t>De gemeente Waterland spreekt in zijn proces inzake toekomstverkenning over ‘Slim Samenwerken’. Dit lijkt niet te duiden op een variant van ambtelijke fusie. Echter, de vorm waarin Waterland daadwerkelijk wenst samen te gaan werken zal naar verwachting in het najaar van 2017 meer duidelijk worden. </a:t>
            </a:r>
          </a:p>
          <a:p>
            <a:endParaRPr lang="nl-NL" sz="1000" dirty="0"/>
          </a:p>
          <a:p>
            <a:r>
              <a:rPr lang="nl-NL" sz="1000" dirty="0"/>
              <a:t>In het kader van deze analyse is het van belang te constateren dat aan ambtelijke fusie aan de ‘Oostzijde’ van Landsmeer dus onhaalbaar is. Daarmee komt ook direct de variant van een ambtelijke fusie tussen de ‘5 groene gemeenten’ in de regio Zaanstreek-Waterland (Oostzaan, Wormerland, Landsmeer, Waterland en Edam-Volendam) te vervallen. </a:t>
            </a:r>
          </a:p>
          <a:p>
            <a:endParaRPr lang="nl-NL" sz="1000" dirty="0"/>
          </a:p>
          <a:p>
            <a:r>
              <a:rPr lang="nl-NL" sz="1000" dirty="0"/>
              <a:t>Deze ‘5 groenen-variant’ zouden wij ook indien wel haalbaar ontraden, omwille van de complexiteit van het ambtelijk fusiemodel met 5 gemeenten én de sterk uiteenlopende inhoudelijke opgaven tussen deze 5 gemeenten.</a:t>
            </a:r>
          </a:p>
          <a:p>
            <a:pPr marL="0" indent="0">
              <a:buFont typeface="Arial" panose="020B0604020202020204" pitchFamily="34" charset="0"/>
              <a:buNone/>
            </a:pPr>
            <a:endParaRPr lang="nl-NL" sz="1000" dirty="0"/>
          </a:p>
          <a:p>
            <a:pPr marL="0" indent="0">
              <a:buFont typeface="Arial" panose="020B0604020202020204" pitchFamily="34" charset="0"/>
              <a:buNone/>
            </a:pPr>
            <a:endParaRPr lang="nl-NL" sz="1000" dirty="0"/>
          </a:p>
          <a:p>
            <a:pPr marL="0" indent="0">
              <a:buFont typeface="Arial" panose="020B0604020202020204" pitchFamily="34" charset="0"/>
              <a:buNone/>
            </a:pPr>
            <a:endParaRPr lang="nl-NL" sz="1000" b="1" dirty="0"/>
          </a:p>
          <a:p>
            <a:pPr marL="0" indent="0">
              <a:buFont typeface="Arial" panose="020B0604020202020204" pitchFamily="34" charset="0"/>
              <a:buNone/>
            </a:pPr>
            <a:endParaRPr lang="nl-NL" sz="1000" b="1" dirty="0"/>
          </a:p>
          <a:p>
            <a:pPr marL="0" indent="0">
              <a:buFont typeface="Arial" panose="020B0604020202020204" pitchFamily="34" charset="0"/>
              <a:buNone/>
            </a:pPr>
            <a:endParaRPr lang="nl-NL" sz="1000" b="1" dirty="0"/>
          </a:p>
        </p:txBody>
      </p:sp>
    </p:spTree>
    <p:extLst>
      <p:ext uri="{BB962C8B-B14F-4D97-AF65-F5344CB8AC3E}">
        <p14:creationId xmlns:p14="http://schemas.microsoft.com/office/powerpoint/2010/main" val="137473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hthoek 2"/>
          <p:cNvSpPr/>
          <p:nvPr/>
        </p:nvSpPr>
        <p:spPr>
          <a:xfrm>
            <a:off x="1197429" y="1484929"/>
            <a:ext cx="7946571" cy="3648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595120" y="1484929"/>
            <a:ext cx="7467600" cy="3648974"/>
          </a:xfrm>
        </p:spPr>
        <p:txBody>
          <a:bodyPr anchor="ctr">
            <a:normAutofit/>
          </a:bodyPr>
          <a:lstStyle/>
          <a:p>
            <a:r>
              <a:rPr lang="nl-NL" dirty="0">
                <a:solidFill>
                  <a:schemeClr val="bg1"/>
                </a:solidFill>
              </a:rPr>
              <a:t>1. Aanleiding, vraagstelling, aanpak en inhoud</a:t>
            </a:r>
          </a:p>
        </p:txBody>
      </p:sp>
      <p:sp>
        <p:nvSpPr>
          <p:cNvPr id="9" name="Tijdelijke aanduiding voor dianummer 8"/>
          <p:cNvSpPr>
            <a:spLocks noGrp="1"/>
          </p:cNvSpPr>
          <p:nvPr>
            <p:ph type="sldNum" sz="quarter" idx="11"/>
          </p:nvPr>
        </p:nvSpPr>
        <p:spPr/>
        <p:txBody>
          <a:bodyPr/>
          <a:lstStyle/>
          <a:p>
            <a:fld id="{B21D5EF7-797A-4EF3-B22E-0D3585CA7BE2}" type="slidenum">
              <a:rPr lang="nl-NL" smtClean="0"/>
              <a:pPr/>
              <a:t>2</a:t>
            </a:fld>
            <a:endParaRPr lang="nl-NL" dirty="0"/>
          </a:p>
        </p:txBody>
      </p:sp>
      <p:pic>
        <p:nvPicPr>
          <p:cNvPr id="11" name="Tijdelijke aanduiding voor afbeelding 1"/>
          <p:cNvPicPr>
            <a:picLocks noChangeAspect="1"/>
          </p:cNvPicPr>
          <p:nvPr/>
        </p:nvPicPr>
        <p:blipFill rotWithShape="1">
          <a:blip r:embed="rId3">
            <a:extLst>
              <a:ext uri="{28A0092B-C50C-407E-A947-70E740481C1C}">
                <a14:useLocalDpi xmlns:a14="http://schemas.microsoft.com/office/drawing/2010/main" val="0"/>
              </a:ext>
            </a:extLst>
          </a:blip>
          <a:srcRect t="11899" r="81165" b="11899"/>
          <a:stretch/>
        </p:blipFill>
        <p:spPr>
          <a:xfrm>
            <a:off x="0" y="1"/>
            <a:ext cx="1197429" cy="6858000"/>
          </a:xfrm>
          <a:prstGeom prst="rect">
            <a:avLst/>
          </a:prstGeom>
        </p:spPr>
      </p:pic>
    </p:spTree>
    <p:extLst>
      <p:ext uri="{BB962C8B-B14F-4D97-AF65-F5344CB8AC3E}">
        <p14:creationId xmlns:p14="http://schemas.microsoft.com/office/powerpoint/2010/main" val="3449409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hthoek 2"/>
          <p:cNvSpPr/>
          <p:nvPr/>
        </p:nvSpPr>
        <p:spPr>
          <a:xfrm>
            <a:off x="1197429" y="1484929"/>
            <a:ext cx="7946571" cy="3648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621972" y="1484929"/>
            <a:ext cx="7369628" cy="3648974"/>
          </a:xfrm>
        </p:spPr>
        <p:txBody>
          <a:bodyPr anchor="ctr">
            <a:normAutofit/>
          </a:bodyPr>
          <a:lstStyle/>
          <a:p>
            <a:r>
              <a:rPr lang="nl-NL" dirty="0">
                <a:solidFill>
                  <a:schemeClr val="bg1"/>
                </a:solidFill>
              </a:rPr>
              <a:t>5. Conclusies: </a:t>
            </a:r>
            <a:br>
              <a:rPr lang="nl-NL" dirty="0">
                <a:solidFill>
                  <a:schemeClr val="bg1"/>
                </a:solidFill>
              </a:rPr>
            </a:br>
            <a:r>
              <a:rPr lang="nl-NL" dirty="0">
                <a:solidFill>
                  <a:schemeClr val="bg1"/>
                </a:solidFill>
              </a:rPr>
              <a:t>    expertmatig en onafhankelijk oordeel</a:t>
            </a:r>
          </a:p>
        </p:txBody>
      </p:sp>
      <p:sp>
        <p:nvSpPr>
          <p:cNvPr id="9" name="Tijdelijke aanduiding voor dianummer 8"/>
          <p:cNvSpPr>
            <a:spLocks noGrp="1"/>
          </p:cNvSpPr>
          <p:nvPr>
            <p:ph type="sldNum" sz="quarter" idx="11"/>
          </p:nvPr>
        </p:nvSpPr>
        <p:spPr/>
        <p:txBody>
          <a:bodyPr/>
          <a:lstStyle/>
          <a:p>
            <a:fld id="{B21D5EF7-797A-4EF3-B22E-0D3585CA7BE2}" type="slidenum">
              <a:rPr lang="nl-NL" smtClean="0"/>
              <a:pPr/>
              <a:t>20</a:t>
            </a:fld>
            <a:endParaRPr lang="nl-NL" dirty="0"/>
          </a:p>
        </p:txBody>
      </p:sp>
      <p:pic>
        <p:nvPicPr>
          <p:cNvPr id="11" name="Tijdelijke aanduiding voor afbeelding 1"/>
          <p:cNvPicPr>
            <a:picLocks noChangeAspect="1"/>
          </p:cNvPicPr>
          <p:nvPr/>
        </p:nvPicPr>
        <p:blipFill rotWithShape="1">
          <a:blip r:embed="rId3">
            <a:extLst>
              <a:ext uri="{28A0092B-C50C-407E-A947-70E740481C1C}">
                <a14:useLocalDpi xmlns:a14="http://schemas.microsoft.com/office/drawing/2010/main" val="0"/>
              </a:ext>
            </a:extLst>
          </a:blip>
          <a:srcRect t="11899" r="81165" b="11899"/>
          <a:stretch/>
        </p:blipFill>
        <p:spPr>
          <a:xfrm>
            <a:off x="0" y="1"/>
            <a:ext cx="1197429" cy="6858000"/>
          </a:xfrm>
          <a:prstGeom prst="rect">
            <a:avLst/>
          </a:prstGeom>
        </p:spPr>
      </p:pic>
    </p:spTree>
    <p:extLst>
      <p:ext uri="{BB962C8B-B14F-4D97-AF65-F5344CB8AC3E}">
        <p14:creationId xmlns:p14="http://schemas.microsoft.com/office/powerpoint/2010/main" val="3682822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 name="Titel 4"/>
          <p:cNvSpPr>
            <a:spLocks noGrp="1"/>
          </p:cNvSpPr>
          <p:nvPr>
            <p:ph type="title"/>
          </p:nvPr>
        </p:nvSpPr>
        <p:spPr>
          <a:xfrm>
            <a:off x="569343" y="231929"/>
            <a:ext cx="8574657" cy="981377"/>
          </a:xfrm>
        </p:spPr>
        <p:txBody>
          <a:bodyPr anchor="ctr">
            <a:noAutofit/>
          </a:bodyPr>
          <a:lstStyle/>
          <a:p>
            <a:r>
              <a:rPr lang="nl-NL" sz="2300" dirty="0"/>
              <a:t>Onze 10 hoofdconclusies op een rij</a:t>
            </a:r>
            <a:endParaRPr lang="nl-NL" sz="1200" b="0" i="1" dirty="0"/>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21</a:t>
            </a:fld>
            <a:endParaRPr lang="nl-NL" sz="1200" dirty="0">
              <a:solidFill>
                <a:schemeClr val="tx2"/>
              </a:solidFill>
            </a:endParaRPr>
          </a:p>
        </p:txBody>
      </p:sp>
      <p:sp useBgFill="1">
        <p:nvSpPr>
          <p:cNvPr id="9" name="Titel 4"/>
          <p:cNvSpPr txBox="1">
            <a:spLocks/>
          </p:cNvSpPr>
          <p:nvPr/>
        </p:nvSpPr>
        <p:spPr>
          <a:xfrm>
            <a:off x="569343" y="1335226"/>
            <a:ext cx="8304072" cy="4831691"/>
          </a:xfrm>
          <a:prstGeom prst="rect">
            <a:avLst/>
          </a:prstGeom>
        </p:spPr>
        <p:txBody>
          <a:bodyPr vert="horz" lIns="0" tIns="0" rIns="0" bIns="0" numCol="2" spcCol="360000" rtlCol="0" anchor="t" anchorCtr="0">
            <a:noAutofit/>
          </a:bodyPr>
          <a:lst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a:lstStyle>
          <a:p>
            <a:pPr marL="228600" indent="-228600">
              <a:buFont typeface="+mj-lt"/>
              <a:buAutoNum type="arabicPeriod"/>
            </a:pPr>
            <a:r>
              <a:rPr lang="nl-NL" sz="1000" b="0" dirty="0"/>
              <a:t>Het wilsbesluit (‘4 op een rij’) van de gemeenteraad van Landsmeer anno 2015 is qua partners - omwille van de beperkte inhoudelijke verbinding en beperkte toekomstbestendigheid - onwenselijk…</a:t>
            </a:r>
          </a:p>
          <a:p>
            <a:pPr marL="228600" indent="-228600">
              <a:buFont typeface="+mj-lt"/>
              <a:buAutoNum type="arabicPeriod"/>
            </a:pPr>
            <a:endParaRPr lang="nl-NL" sz="1000" b="0" dirty="0"/>
          </a:p>
          <a:p>
            <a:pPr marL="228600" indent="-228600">
              <a:buFont typeface="+mj-lt"/>
              <a:buAutoNum type="arabicPeriod"/>
            </a:pPr>
            <a:r>
              <a:rPr lang="nl-NL" sz="1000" b="0" dirty="0"/>
              <a:t>…bovendien leidt het wilsbesluit in deze partnercombinatie qua vorm (ambtelijke fusie) voor Landsmeer tot beperkte toegevoegde waarde op de uitgangspunten kwaliteit en kwetsbaarheid en tot geen toegevoegde waarde op bestuurskrachtniveau 2 en 3.</a:t>
            </a:r>
          </a:p>
          <a:p>
            <a:pPr marL="228600" indent="-228600">
              <a:buFont typeface="+mj-lt"/>
              <a:buAutoNum type="arabicPeriod"/>
            </a:pPr>
            <a:endParaRPr lang="nl-NL" sz="1000" b="0" dirty="0"/>
          </a:p>
          <a:p>
            <a:pPr marL="228600" indent="-228600">
              <a:buFont typeface="+mj-lt"/>
              <a:buAutoNum type="arabicPeriod"/>
            </a:pPr>
            <a:r>
              <a:rPr lang="nl-NL" sz="1000" b="0" dirty="0"/>
              <a:t>Ook de ‘WOL-variant’ is qua partners - omwille van de beperkte inhoudelijke verbinding en beperkte toekomstbestendigheid - onwenselijk…</a:t>
            </a:r>
          </a:p>
          <a:p>
            <a:pPr marL="228600" indent="-228600">
              <a:buFont typeface="+mj-lt"/>
              <a:buAutoNum type="arabicPeriod"/>
            </a:pPr>
            <a:endParaRPr lang="nl-NL" sz="1000" b="0" dirty="0"/>
          </a:p>
          <a:p>
            <a:pPr marL="228600" indent="-228600">
              <a:buFont typeface="+mj-lt"/>
              <a:buAutoNum type="arabicPeriod"/>
            </a:pPr>
            <a:r>
              <a:rPr lang="nl-NL" sz="1000" b="0" dirty="0"/>
              <a:t>…bovendien leidt deze partnercombinatie qua vorm (ambtelijke fusie) voor Landsmeer niet tot toegevoegde waarde op de uitgangspunten kwaliteit, kwetsbaarheid en het versterken van de bestuurskracht op niveau 2 en 3. De ‘ambtelijke fusie’ als vorm staat ook binnen OVER ter discussies.</a:t>
            </a:r>
          </a:p>
          <a:p>
            <a:pPr marL="228600" indent="-228600">
              <a:buFont typeface="+mj-lt"/>
              <a:buAutoNum type="arabicPeriod"/>
            </a:pPr>
            <a:endParaRPr lang="nl-NL" sz="1000" b="0" dirty="0"/>
          </a:p>
          <a:p>
            <a:pPr marL="228600" indent="-228600">
              <a:buFont typeface="+mj-lt"/>
              <a:buAutoNum type="arabicPeriod"/>
            </a:pPr>
            <a:r>
              <a:rPr lang="nl-NL" sz="1000" b="0" dirty="0"/>
              <a:t>Kansen op inhoudelijke verbinding (bestuurskracht) en organisatorische versterking (kwaliteit, kwetsbaarheid) liggen voor Landsmeer in ‘het Oosten’…</a:t>
            </a:r>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endParaRPr lang="nl-NL" sz="1000" b="0" dirty="0"/>
          </a:p>
          <a:p>
            <a:pPr marL="228600" indent="-228600">
              <a:buFont typeface="+mj-lt"/>
              <a:buAutoNum type="arabicPeriod"/>
            </a:pPr>
            <a:r>
              <a:rPr lang="nl-NL" sz="1000" b="0" dirty="0"/>
              <a:t>…maar een ambtelijke fusie in ‘het Oosten’ is uitgesloten, omwille van de strategische uitgangspunten van de gemeente Edam-Volendam.</a:t>
            </a:r>
          </a:p>
          <a:p>
            <a:pPr marL="228600" indent="-228600">
              <a:buFont typeface="+mj-lt"/>
              <a:buAutoNum type="arabicPeriod"/>
            </a:pPr>
            <a:endParaRPr lang="nl-NL" sz="1000" b="0" dirty="0"/>
          </a:p>
          <a:p>
            <a:pPr marL="228600" indent="-228600">
              <a:buFont typeface="+mj-lt"/>
              <a:buAutoNum type="arabicPeriod"/>
            </a:pPr>
            <a:r>
              <a:rPr lang="nl-NL" sz="1000" b="0" dirty="0"/>
              <a:t>Een ambtelijke fusie met de ‘5 groenen’ is door deze strategische uitgangspunten van Edam-Volendam eveneens onhaalbaar…</a:t>
            </a:r>
          </a:p>
          <a:p>
            <a:pPr marL="228600" indent="-228600">
              <a:buFont typeface="+mj-lt"/>
              <a:buAutoNum type="arabicPeriod"/>
            </a:pPr>
            <a:endParaRPr lang="nl-NL" sz="1000" b="0" dirty="0"/>
          </a:p>
          <a:p>
            <a:pPr marL="228600" indent="-228600">
              <a:buFont typeface="+mj-lt"/>
              <a:buAutoNum type="arabicPeriod"/>
            </a:pPr>
            <a:r>
              <a:rPr lang="nl-NL" sz="1000" b="0" dirty="0"/>
              <a:t>…bovendien lijkt een ambtelijke fusie met vijf gemeenten te complex in termen van bestuurlijke verbinding, bestuurlijke en ambtelijke aansturing en financieringswijze.</a:t>
            </a:r>
            <a:endParaRPr lang="nl-NL" sz="1000" b="0" i="1" dirty="0"/>
          </a:p>
          <a:p>
            <a:pPr marL="228600" indent="-228600">
              <a:buFont typeface="+mj-lt"/>
              <a:buAutoNum type="arabicPeriod"/>
            </a:pPr>
            <a:endParaRPr lang="nl-NL" sz="1000" b="0" i="1" dirty="0"/>
          </a:p>
          <a:p>
            <a:pPr marL="228600" indent="-228600">
              <a:buFont typeface="+mj-lt"/>
              <a:buAutoNum type="arabicPeriod"/>
            </a:pPr>
            <a:r>
              <a:rPr lang="nl-NL" sz="1000" b="0" dirty="0"/>
              <a:t>Ofwel, een ambtelijke fusie is voor Landsmeer niet dé oplossingsrichting. Een ambtelijke fusie is onwenselijk in de varianten ‘4 op een rij’ en ‘WOL’ en onhaalbaar in de varianten ‘het Oosten’ en ‘5 groenen’. Bovendien zal een ambtelijke fusie in deze regio ten aanzien van het uitgangspunt ‘versterken bestuurskracht’ niet de toegevoegde waarde brengen die benodigd is.</a:t>
            </a:r>
          </a:p>
          <a:p>
            <a:pPr marL="228600" indent="-228600">
              <a:buFont typeface="+mj-lt"/>
              <a:buAutoNum type="arabicPeriod"/>
            </a:pPr>
            <a:endParaRPr lang="nl-NL" sz="1000" b="0" dirty="0"/>
          </a:p>
          <a:p>
            <a:pPr marL="228600" indent="-228600">
              <a:buFont typeface="+mj-lt"/>
              <a:buAutoNum type="arabicPeriod"/>
            </a:pPr>
            <a:r>
              <a:rPr lang="nl-NL" sz="1000" b="0" dirty="0"/>
              <a:t>Omwille van de noodzaak tot versterking (op termijn) van de bestuurskracht van Landsmeer, van de groene gemeenten tezamen en van de regio Zaanstreek-Waterland binnen de MRA, is een bestuurlijke fusie met (tenminste) de gemeenten in ‘het Oosten’ op termijn naar onze mening de best passende oplossingsrichting qua partners en vorm.</a:t>
            </a:r>
          </a:p>
        </p:txBody>
      </p:sp>
    </p:spTree>
    <p:extLst>
      <p:ext uri="{BB962C8B-B14F-4D97-AF65-F5344CB8AC3E}">
        <p14:creationId xmlns:p14="http://schemas.microsoft.com/office/powerpoint/2010/main" val="3915271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hthoek 2"/>
          <p:cNvSpPr/>
          <p:nvPr/>
        </p:nvSpPr>
        <p:spPr>
          <a:xfrm>
            <a:off x="1197429" y="1484929"/>
            <a:ext cx="7946571" cy="3648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621972" y="1484929"/>
            <a:ext cx="7369628" cy="3648974"/>
          </a:xfrm>
        </p:spPr>
        <p:txBody>
          <a:bodyPr anchor="ctr">
            <a:normAutofit/>
          </a:bodyPr>
          <a:lstStyle/>
          <a:p>
            <a:r>
              <a:rPr lang="nl-NL" dirty="0">
                <a:solidFill>
                  <a:schemeClr val="bg1"/>
                </a:solidFill>
              </a:rPr>
              <a:t>6. Adviezen: </a:t>
            </a:r>
            <a:br>
              <a:rPr lang="nl-NL" dirty="0">
                <a:solidFill>
                  <a:schemeClr val="bg1"/>
                </a:solidFill>
              </a:rPr>
            </a:br>
            <a:r>
              <a:rPr lang="nl-NL" dirty="0">
                <a:solidFill>
                  <a:schemeClr val="bg1"/>
                </a:solidFill>
              </a:rPr>
              <a:t>    onafhankelijk advies voor vervolgproces</a:t>
            </a:r>
          </a:p>
        </p:txBody>
      </p:sp>
      <p:sp>
        <p:nvSpPr>
          <p:cNvPr id="9" name="Tijdelijke aanduiding voor dianummer 8"/>
          <p:cNvSpPr>
            <a:spLocks noGrp="1"/>
          </p:cNvSpPr>
          <p:nvPr>
            <p:ph type="sldNum" sz="quarter" idx="11"/>
          </p:nvPr>
        </p:nvSpPr>
        <p:spPr/>
        <p:txBody>
          <a:bodyPr/>
          <a:lstStyle/>
          <a:p>
            <a:fld id="{B21D5EF7-797A-4EF3-B22E-0D3585CA7BE2}" type="slidenum">
              <a:rPr lang="nl-NL" smtClean="0"/>
              <a:pPr/>
              <a:t>22</a:t>
            </a:fld>
            <a:endParaRPr lang="nl-NL" dirty="0"/>
          </a:p>
        </p:txBody>
      </p:sp>
      <p:pic>
        <p:nvPicPr>
          <p:cNvPr id="11" name="Tijdelijke aanduiding voor afbeelding 1"/>
          <p:cNvPicPr>
            <a:picLocks noChangeAspect="1"/>
          </p:cNvPicPr>
          <p:nvPr/>
        </p:nvPicPr>
        <p:blipFill rotWithShape="1">
          <a:blip r:embed="rId3">
            <a:extLst>
              <a:ext uri="{28A0092B-C50C-407E-A947-70E740481C1C}">
                <a14:useLocalDpi xmlns:a14="http://schemas.microsoft.com/office/drawing/2010/main" val="0"/>
              </a:ext>
            </a:extLst>
          </a:blip>
          <a:srcRect t="11899" r="81165" b="11899"/>
          <a:stretch/>
        </p:blipFill>
        <p:spPr>
          <a:xfrm>
            <a:off x="0" y="1"/>
            <a:ext cx="1197429" cy="6858000"/>
          </a:xfrm>
          <a:prstGeom prst="rect">
            <a:avLst/>
          </a:prstGeom>
        </p:spPr>
      </p:pic>
    </p:spTree>
    <p:extLst>
      <p:ext uri="{BB962C8B-B14F-4D97-AF65-F5344CB8AC3E}">
        <p14:creationId xmlns:p14="http://schemas.microsoft.com/office/powerpoint/2010/main" val="640256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5608" y="152400"/>
            <a:ext cx="8574657" cy="981377"/>
          </a:xfrm>
        </p:spPr>
        <p:txBody>
          <a:bodyPr anchor="ctr">
            <a:noAutofit/>
          </a:bodyPr>
          <a:lstStyle/>
          <a:p>
            <a:r>
              <a:rPr lang="nl-NL" sz="2300" b="0" dirty="0"/>
              <a:t>Advies 1:</a:t>
            </a:r>
            <a:br>
              <a:rPr lang="nl-NL" sz="2300" dirty="0"/>
            </a:br>
            <a:r>
              <a:rPr lang="nl-NL" sz="2300" dirty="0"/>
              <a:t>Laat ‘ambtelijke fusie’ als uitgangspunt vervallen</a:t>
            </a:r>
            <a:endParaRPr lang="nl-NL" sz="1200" b="0" i="1" dirty="0"/>
          </a:p>
        </p:txBody>
      </p:sp>
      <p:sp>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23</a:t>
            </a:fld>
            <a:endParaRPr lang="nl-NL" sz="1200" dirty="0">
              <a:solidFill>
                <a:schemeClr val="tx2"/>
              </a:solidFill>
            </a:endParaRPr>
          </a:p>
        </p:txBody>
      </p:sp>
      <p:sp>
        <p:nvSpPr>
          <p:cNvPr id="7" name="Tijdelijke aanduiding voor inhoud 5"/>
          <p:cNvSpPr txBox="1">
            <a:spLocks/>
          </p:cNvSpPr>
          <p:nvPr/>
        </p:nvSpPr>
        <p:spPr>
          <a:xfrm>
            <a:off x="565608" y="1181490"/>
            <a:ext cx="8116479" cy="5190510"/>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Volgend uit voorgaande analyse van de vier geschetste partnercombinaties met het oog op een ambtelijke fusie én onze conclusies op basis van deze analyse, adviseren wij de lijn van een ‘ambtelijke fusie’ los te laten. Daarmee wordt raad en college geadviseerd geen verdere energie te steken in de uitvoering van het wilsbesluit uit 2015. Deze positionering biedt Landsmeer weer kansen om - vanuit de eigen inhoudelijke opgaven (Toekomstvisie) en doelstellingen - uit de impasse in de regio te komen en een gezamenlijk proces in te richting om kansen naar ‘het Oosten’ toe te gaan benutten. </a:t>
            </a:r>
          </a:p>
          <a:p>
            <a:endParaRPr lang="nl-NL" sz="1000" dirty="0"/>
          </a:p>
          <a:p>
            <a:r>
              <a:rPr lang="nl-NL" sz="1000" dirty="0"/>
              <a:t>Een ambtelijke fusie definiëren wij daarbij als een volledige ambtelijke integratie van de deelnemende gemeenten, in een aparte juridische entiteit, met een eigen begroting en rekening en onder gezamenlijke bestuurlijke en ambtelijke aansturing.</a:t>
            </a:r>
          </a:p>
          <a:p>
            <a:endParaRPr lang="nl-NL" sz="1000" dirty="0"/>
          </a:p>
          <a:p>
            <a:r>
              <a:rPr lang="nl-NL" sz="1000" dirty="0"/>
              <a:t>Wij zijn van mening dat deze samenwerkingsvorm Landsmeer kan helpen op facetten als kwetsbaarheid en kwaliteit. Mogelijk kan deze vorm ook een impuls geven aan de ontwikkelkansen voor medewerkers en daarmee de positie van de gemeente op de arbeidsmarkt…</a:t>
            </a:r>
          </a:p>
          <a:p>
            <a:endParaRPr lang="nl-NL" sz="1000" dirty="0"/>
          </a:p>
          <a:p>
            <a:r>
              <a:rPr lang="nl-NL" sz="1000" dirty="0"/>
              <a:t>…echter het is belangrijk om de samenwerkingsvorm altijd te laten aansluiten op de (inhoudelijke) opgaven van een gemeente. Deze opgaven vragen van Landsmeer om tot versterken van de bestuurskracht op niveau 2 en 3 te komen. De vorm van een ambtelijke fusie zal daar, zeker gezien de beperkte onderlinge inhoudelijke politiek-bestuurlijke verbindingen in de regio, weinig aan bijdragen.</a:t>
            </a:r>
          </a:p>
          <a:p>
            <a:endParaRPr lang="nl-NL" sz="1000" dirty="0"/>
          </a:p>
          <a:p>
            <a:r>
              <a:rPr lang="nl-NL" sz="1000" dirty="0"/>
              <a:t>Naast de reden dat wij een ambtelijke fusie ‘4 op een rij’ en met alleen de WOL-gemeenten onwenselijk achten én een ambtelijke fusie in de andere varianten als onhaalbaar beschouwen, hebben wij daarop aanvullend nog enkele andere overwegingen om de optie van de ‘ambtelijke fusie’ te laten vervallen. </a:t>
            </a:r>
          </a:p>
          <a:p>
            <a:endParaRPr lang="nl-NL" sz="1000" dirty="0"/>
          </a:p>
          <a:p>
            <a:r>
              <a:rPr lang="nl-NL" sz="1000" dirty="0"/>
              <a:t>Uitgebreid (wetenschappelijk) onderzoek en jarenlange praktijkervaringen leren ons dat een ambtelijke fusie kan bijdragen aan kwetsbaarheid, kwaliteit en zelfs enigszins aan de strategische positionering in de regio. Echter, dan moet deze ambtelijke fusie wel aan een aantal condities voldoen, zoals: </a:t>
            </a:r>
          </a:p>
          <a:p>
            <a:pPr lvl="1"/>
            <a:r>
              <a:rPr lang="nl-NL" sz="1000" dirty="0"/>
              <a:t>De ambtelijke fusieorganisatie moet formatief/financieel een bepaalde mate van robuustheid geven. We zien in het land dat de omvang van de participerende gemeenten tezamen ergens rond de 50.000 inwoners moet omvatten om echt te kunnen versterken op kwaliteit en kwetsbaarheid.</a:t>
            </a:r>
          </a:p>
          <a:p>
            <a:pPr lvl="1"/>
            <a:endParaRPr lang="nl-NL" sz="1000" dirty="0"/>
          </a:p>
          <a:p>
            <a:pPr lvl="1"/>
            <a:r>
              <a:rPr lang="nl-NL" sz="1000" dirty="0"/>
              <a:t>Er moet sprake zijn van overeenkomstige of vroegtijdig in het proces over een te komen visies tussen de organisaties op aspecten als besturingsconcept, dienstverleningsconcept en sturingsfilosofie.</a:t>
            </a:r>
          </a:p>
          <a:p>
            <a:pPr lvl="1"/>
            <a:endParaRPr lang="nl-NL" sz="1000" dirty="0"/>
          </a:p>
          <a:p>
            <a:pPr lvl="1"/>
            <a:r>
              <a:rPr lang="nl-NL" sz="1000" dirty="0"/>
              <a:t>Er moet (financiële) ruimte ontstaan of gecreëerd worden om kwaliteitsimpulsen in deze ambtelijke fusieorganisatie te kunnen geven. Deze middelen kunnen worden ingezet voor het toevoegen van strategische functies, zoals bestuursadviseurs, projectleiders, strategen en/of ‘innovators’.</a:t>
            </a:r>
          </a:p>
          <a:p>
            <a:pPr lvl="1"/>
            <a:endParaRPr lang="nl-NL" sz="1000" dirty="0"/>
          </a:p>
          <a:p>
            <a:pPr lvl="1"/>
            <a:r>
              <a:rPr lang="nl-NL" sz="1000" dirty="0"/>
              <a:t>Een sterke mate van verbondenheid tussen de raden, colleges en individuele portefeuillehouders van de participerende gemeenten in de ambtelijke fusieorganisatie is essentieel. Aangevuld met de intentie te komen tot ‘beleidsafstemming, tenzij…’. Alleen dan kan de ambtelijke fusieorganisatie optimaal functioneren en kan daadwerkelijk de strategische positie in de regio worden versterkt.</a:t>
            </a:r>
          </a:p>
          <a:p>
            <a:endParaRPr lang="nl-NL" sz="1000" dirty="0"/>
          </a:p>
          <a:p>
            <a:r>
              <a:rPr lang="nl-NL" sz="1000" dirty="0"/>
              <a:t>Wij constateren dat in de mogelijke partnercombinaties niet (collectief) aan deze condities invulling gegeven kan worden.</a:t>
            </a:r>
            <a:endParaRPr lang="nl-NL" sz="1100" b="1" dirty="0"/>
          </a:p>
        </p:txBody>
      </p:sp>
    </p:spTree>
    <p:extLst>
      <p:ext uri="{BB962C8B-B14F-4D97-AF65-F5344CB8AC3E}">
        <p14:creationId xmlns:p14="http://schemas.microsoft.com/office/powerpoint/2010/main" val="4022367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5608" y="115903"/>
            <a:ext cx="8574657" cy="981377"/>
          </a:xfrm>
        </p:spPr>
        <p:txBody>
          <a:bodyPr anchor="ctr">
            <a:noAutofit/>
          </a:bodyPr>
          <a:lstStyle/>
          <a:p>
            <a:r>
              <a:rPr lang="nl-NL" sz="2300" b="0" dirty="0"/>
              <a:t>Advies 2:</a:t>
            </a:r>
            <a:br>
              <a:rPr lang="nl-NL" sz="2300" dirty="0"/>
            </a:br>
            <a:r>
              <a:rPr lang="nl-NL" sz="2300" dirty="0"/>
              <a:t>Leg nadrukkelijk verbinding met partners in ‘het Oosten’</a:t>
            </a:r>
            <a:endParaRPr lang="nl-NL" sz="1200" b="0" i="1" dirty="0"/>
          </a:p>
        </p:txBody>
      </p:sp>
      <p:sp>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24</a:t>
            </a:fld>
            <a:endParaRPr lang="nl-NL" sz="1200" dirty="0">
              <a:solidFill>
                <a:schemeClr val="tx2"/>
              </a:solidFill>
            </a:endParaRPr>
          </a:p>
        </p:txBody>
      </p:sp>
      <p:sp useBgFill="1">
        <p:nvSpPr>
          <p:cNvPr id="7" name="Tijdelijke aanduiding voor inhoud 5"/>
          <p:cNvSpPr txBox="1">
            <a:spLocks/>
          </p:cNvSpPr>
          <p:nvPr/>
        </p:nvSpPr>
        <p:spPr>
          <a:xfrm>
            <a:off x="565608" y="1188720"/>
            <a:ext cx="8116479" cy="5027295"/>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Wij constateren dat de politieke oriëntatie vanuit Landsmeer – in lijn met het wilsbesluit – tot op heden overwegend gericht is op Waterland, Wormerland en Oostzaan (‘4 op een rij-variant’). </a:t>
            </a:r>
          </a:p>
          <a:p>
            <a:endParaRPr lang="nl-NL" sz="1000" dirty="0"/>
          </a:p>
          <a:p>
            <a:r>
              <a:rPr lang="nl-NL" sz="1000" dirty="0"/>
              <a:t>Zoals aangegeven zijn wij van mening dat de gemeente Landsmeer - kijkend naar de ambitie om te versterken op de punten van kwetsbaarheid, kwaliteit én vooral bestuurskracht - gebaat is bij een bestuurlijke positionering en ambtelijke uitvoeringskracht, behorend bij een robuuste schaal: minimaal 50.000 inwoners.</a:t>
            </a:r>
          </a:p>
          <a:p>
            <a:endParaRPr lang="nl-NL" sz="1000" dirty="0"/>
          </a:p>
          <a:p>
            <a:r>
              <a:rPr lang="nl-NL" sz="1000" dirty="0"/>
              <a:t>Om de uitgangspunten (kwaliteit, kwetsbaarheid en bestuurskracht) en die schaalomvang te realiseren is Landsmeer zeer gebaat bij een verbinding met de gemeente Edam-Volendam. Edam-Volendam is een </a:t>
            </a:r>
            <a:r>
              <a:rPr lang="nl-NL" sz="1000" dirty="0" err="1"/>
              <a:t>bestuurskrachtige</a:t>
            </a:r>
            <a:r>
              <a:rPr lang="nl-NL" sz="1000" dirty="0"/>
              <a:t> partnergemeente, blijkens ook uit de SWOT-analyse. Edam-Volendam brengt de voor Landsmeer benodigde schaal met zich mee en is bovendien (inhoudelijk en geografisch) verbonden met de buurgemeente van Landsmeer, de gemeente Waterland.</a:t>
            </a:r>
          </a:p>
          <a:p>
            <a:endParaRPr lang="nl-NL" sz="1000" dirty="0"/>
          </a:p>
          <a:p>
            <a:r>
              <a:rPr lang="nl-NL" sz="1000" dirty="0"/>
              <a:t>Daarbij zijn de gemeente Landsmeer, Waterland en Edam-Volendam al eeuwenlang met elkaar verbonden in hun gezamenlijke strijd tegen het water. Geografisch gezien begeven zij zich in het ‘Waterland-deel’ van de regio Zaanstreek-Waterland. Het </a:t>
            </a:r>
            <a:r>
              <a:rPr lang="nl-NL" sz="1000" dirty="0" err="1"/>
              <a:t>Twiske</a:t>
            </a:r>
            <a:r>
              <a:rPr lang="nl-NL" sz="1000" dirty="0"/>
              <a:t> legt letterlijk een scheiding tussen beide delen van deze regio. Ook voor wat betreft inhoudelijke opgaven waar de gemeenten Waterland, Landsmeer en ook Edam-Volendam voor staan zijn de overeenkomsten groot, blijkens de actuele SWOT-analyse. </a:t>
            </a:r>
          </a:p>
          <a:p>
            <a:endParaRPr lang="nl-NL" sz="1000" dirty="0"/>
          </a:p>
          <a:p>
            <a:r>
              <a:rPr lang="nl-NL" sz="1000" dirty="0"/>
              <a:t>De bestuurlijke verhoudingen tussen Waterland en Landsmeer zijn daarnaast goed en zowel bestuurlijk als ambtelijk weten de gemeenten elkaar steeds meer en beter te vinden in samenwerking. De ambtelijke samenwerking op onderdelen tussen de 5 groene gemeenten is, na het afhaken van Oostzaan en Wormerland, door 3 gemeenten in ‘het Oosten’ voortgezet.</a:t>
            </a:r>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r>
              <a:rPr lang="nl-NL" sz="1000" dirty="0"/>
              <a:t>Er lopen momenteel diverse ambtelijke samenwerkingsprojecten tussen Waterland, Landsmeer én Edam-Volendam. Vanuit deze bestaande verbinding tussen deze gemeenten en de overeenkomstige opgaven en uitdagingen lijkt ons een intensieve ambtelijke samenwerking tussen tenminste de gemeenten Landsmeer en Waterland voor de kortere termijn voor de hand liggend. </a:t>
            </a:r>
          </a:p>
          <a:p>
            <a:endParaRPr lang="nl-NL" sz="1000" dirty="0"/>
          </a:p>
          <a:p>
            <a:r>
              <a:rPr lang="nl-NL" sz="1000" dirty="0"/>
              <a:t>Ofwel, de gemeenten Landsmeer én Waterland zouden in iedere partnercombinatie en samenwerkingsvorm elkaar moeten blijven omarmen is ons advies.</a:t>
            </a:r>
          </a:p>
          <a:p>
            <a:endParaRPr lang="nl-NL" sz="1000" dirty="0"/>
          </a:p>
          <a:p>
            <a:r>
              <a:rPr lang="nl-NL" sz="1000" dirty="0"/>
              <a:t>Vanuit die overweging adviseren wij te komen tot een intensieve ambtelijke samenwerking met tenminste de gemeente Waterland, waarop ook de gemeente Edam-Volendam (projectmatig) is en blijft aangesloten. Teneinde vanuit deze context steeds verder de kansen richting de toekomst te verkennen. Dus samenwerking niet als ‘life-line’ voor Waterland en Landsmeer, maar vooral als fundament om elkaar bestuurlijk en ambtelijk steeds verder te versterken. Zie ook advies 3.</a:t>
            </a:r>
          </a:p>
          <a:p>
            <a:endParaRPr lang="nl-NL" sz="1000" dirty="0"/>
          </a:p>
          <a:p>
            <a:r>
              <a:rPr lang="nl-NL" sz="1000" dirty="0"/>
              <a:t>Een ‘zware’ juridische vormgeving (GR) van deze ambtelijke samenwerking achten wij daarbij niet wenselijk/noodzakelijk, binnen het perspectief zoals we dat in advies 3 formuleren. Een dergelijke stap zou in dat geval betekenen dat voor betrokken medewerkers geldt dat ze van reorganisatie in reorganisatie terecht komen. Daarnaast kan dat betekenen dat de gemeente Landsmeer de komende jaren vooral intern met integratieprocessen bezig is in plaats van met de inhoudelijke maatschappelijke opgaven en de doorontwikkeling van de ambtelijke organisatie.</a:t>
            </a:r>
          </a:p>
          <a:p>
            <a:endParaRPr lang="nl-NL" sz="1000" dirty="0"/>
          </a:p>
          <a:p>
            <a:endParaRPr lang="nl-NL" sz="1000" dirty="0"/>
          </a:p>
          <a:p>
            <a:endParaRPr lang="nl-NL" sz="1000" dirty="0"/>
          </a:p>
          <a:p>
            <a:endParaRPr lang="nl-NL" sz="1000" dirty="0"/>
          </a:p>
          <a:p>
            <a:endParaRPr lang="nl-NL" sz="1000" dirty="0"/>
          </a:p>
          <a:p>
            <a:pPr>
              <a:buFontTx/>
              <a:buChar char="-"/>
            </a:pPr>
            <a:endParaRPr lang="nl-NL" sz="1000" dirty="0"/>
          </a:p>
          <a:p>
            <a:pPr>
              <a:buFontTx/>
              <a:buChar char="-"/>
            </a:pPr>
            <a:endParaRPr lang="nl-NL" sz="1050" dirty="0"/>
          </a:p>
          <a:p>
            <a:pPr marL="0" indent="0">
              <a:buFont typeface="Arial" panose="020B0604020202020204" pitchFamily="34" charset="0"/>
              <a:buNone/>
            </a:pPr>
            <a:endParaRPr lang="nl-NL" sz="1050" dirty="0"/>
          </a:p>
          <a:p>
            <a:pPr marL="0" indent="0">
              <a:buFont typeface="Arial" panose="020B0604020202020204" pitchFamily="34" charset="0"/>
              <a:buNone/>
            </a:pPr>
            <a:endParaRPr lang="nl-NL" sz="1050" dirty="0"/>
          </a:p>
          <a:p>
            <a:pPr marL="0" indent="0">
              <a:buFont typeface="Arial" panose="020B0604020202020204" pitchFamily="34" charset="0"/>
              <a:buNone/>
            </a:pPr>
            <a:endParaRPr lang="nl-NL" sz="1100" b="1" dirty="0"/>
          </a:p>
          <a:p>
            <a:pPr marL="0" indent="0">
              <a:buFont typeface="Arial" panose="020B0604020202020204" pitchFamily="34" charset="0"/>
              <a:buNone/>
            </a:pPr>
            <a:endParaRPr lang="nl-NL" sz="1100" b="1" dirty="0"/>
          </a:p>
          <a:p>
            <a:pPr marL="0" indent="0">
              <a:buFont typeface="Arial" panose="020B0604020202020204" pitchFamily="34" charset="0"/>
              <a:buNone/>
            </a:pPr>
            <a:endParaRPr lang="nl-NL" sz="1100" b="1" dirty="0"/>
          </a:p>
        </p:txBody>
      </p:sp>
    </p:spTree>
    <p:extLst>
      <p:ext uri="{BB962C8B-B14F-4D97-AF65-F5344CB8AC3E}">
        <p14:creationId xmlns:p14="http://schemas.microsoft.com/office/powerpoint/2010/main" val="1060141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5608" y="223520"/>
            <a:ext cx="8574657" cy="981377"/>
          </a:xfrm>
        </p:spPr>
        <p:txBody>
          <a:bodyPr anchor="ctr">
            <a:noAutofit/>
          </a:bodyPr>
          <a:lstStyle/>
          <a:p>
            <a:r>
              <a:rPr lang="nl-NL" sz="2300" b="0" dirty="0"/>
              <a:t>Advies 3:</a:t>
            </a:r>
            <a:br>
              <a:rPr lang="nl-NL" sz="2300" dirty="0"/>
            </a:br>
            <a:r>
              <a:rPr lang="nl-NL" sz="2300" dirty="0"/>
              <a:t>Onderneem stappen die passen in ‘stip op de horizon’</a:t>
            </a:r>
            <a:endParaRPr lang="nl-NL" sz="1200" b="0" i="1" dirty="0"/>
          </a:p>
        </p:txBody>
      </p:sp>
      <p:sp>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25</a:t>
            </a:fld>
            <a:endParaRPr lang="nl-NL" sz="1200" dirty="0">
              <a:solidFill>
                <a:schemeClr val="tx2"/>
              </a:solidFill>
            </a:endParaRPr>
          </a:p>
        </p:txBody>
      </p:sp>
      <p:sp>
        <p:nvSpPr>
          <p:cNvPr id="7" name="Tijdelijke aanduiding voor inhoud 5"/>
          <p:cNvSpPr txBox="1">
            <a:spLocks/>
          </p:cNvSpPr>
          <p:nvPr/>
        </p:nvSpPr>
        <p:spPr>
          <a:xfrm>
            <a:off x="565608" y="1204897"/>
            <a:ext cx="8116479" cy="5037456"/>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Voortbordurend op de redenering onder voorgaande adviezen, zijn wij van mening dat voor het écht versterken van de strategische positionering van de ‘groene gemeenten’ binnen de regio Zaanstreek-Waterland en binnen de MRA, het tenminste voor Landsmeer nodig zal zijn tot een bestuurlijke opschaling te komen in de regio, op een overzichtelijke termijn. Direct realiseren wij ons dat in de huidige bestuursperiode de geesten daarvoor binnen de politieke context in Landsmeer – en mogelijk ook bij enkele beoogde partnergemeenten – nog niet rijp zijn.</a:t>
            </a:r>
          </a:p>
          <a:p>
            <a:endParaRPr lang="nl-NL" sz="1000" dirty="0"/>
          </a:p>
          <a:p>
            <a:r>
              <a:rPr lang="nl-NL" sz="1000" dirty="0"/>
              <a:t>Echter, wij voorzien dat op termijn een beweging naar een bestuurlijke fusie met tenminste enkele van de groene gemeenten onvermijdelijk zal zijn. Omdat, de complexiteit van lokale opgaven toenemen, steeds meer vraagstukken zich op regionaal niveau afspelen, omdat de druk uit de regio zal toenemen door schaalvergrotingen van andere gemeenten en mogelijk ook de provincie Noord-Holland daarin een steeds prominentere rol zal gaan spelen, als de lokale bestuurskracht achter blijft bij de opgaven en als het regionaal belang beter gediend is bij meer schaalgrootte van inliggende gemeenten en dus ook minder gemeenten in een regio.</a:t>
            </a:r>
          </a:p>
          <a:p>
            <a:endParaRPr lang="nl-NL" sz="1000" dirty="0"/>
          </a:p>
          <a:p>
            <a:r>
              <a:rPr lang="nl-NL" sz="1000" dirty="0"/>
              <a:t>Een bestuurlijke fusie biedt bij de vormgeving ervan kansen om recht te doen aan en in te spelen op aspecten als de menselijke maat, de nabijheid van dienstverlening, de lokale kleuring van beleid en de identiteit van de kernen. Ofwel, opschalen en afschalen kunnen bij een bestuurlijke fusie hand in hand gaan.</a:t>
            </a:r>
          </a:p>
          <a:p>
            <a:endParaRPr lang="nl-NL" sz="1000" dirty="0"/>
          </a:p>
          <a:p>
            <a:r>
              <a:rPr lang="nl-NL" sz="1000" dirty="0"/>
              <a:t>De bestuurlijke fusie als ‘stip op de horizon’ nemende, is het essentieel dat ambtelijke verbindingen die nu ontstaan passen binnen de lijn van een uiteindelijke bestuurlijke fusie. In die zin dat de ambtelijke verbinding wordt gelegd met partnergemeenten die een bestuurlijke fusie met Landsmeer op termijn niet uitsluiten.</a:t>
            </a:r>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r>
              <a:rPr lang="nl-NL" sz="1000" dirty="0"/>
              <a:t>Vooruitdenkend in de tijd zal een intensieve ambtelijke samenwerking vragen om een ‘stip op de horizon’. Zonder deze stip zullen al snel vraagstukken op tafel komen rondom de bestendigheid van de samenwerking en daarbinnen over de bestuurlijke en ambtelijke aansturing, financiële verrekening, werkgeverschap en rechtsgelijkheid tussen werknemers. Het risico bij een intensieve samenwerking is en blijft ook dat deze persoonsafhankelijk is. De wisseling van sleutelfiguren (burgemeesters, gemeentesecretarissen) in betroken gemeenten kan de samenwerking altijd weer onder druk zetten, zolang deze niet (juridisch) is geformaliseerd.</a:t>
            </a:r>
          </a:p>
          <a:p>
            <a:endParaRPr lang="nl-NL" sz="1000" dirty="0"/>
          </a:p>
          <a:p>
            <a:r>
              <a:rPr lang="nl-NL" sz="1000" dirty="0"/>
              <a:t>Kijkend naar de langere termijn (ter indicatie: rondom einde komende bestuursperiode) is Landsmeer naar onze mening gebaat bij een politiek-bestuurlijke opschaling. Met name omdat die vorm zal bijdragen aan het versterken van de strategische positionering op de regionale schaal, waarop zich nu reeds en in toenemende mate vraagstukken van belang voor Landsmeer zullen afspelen, gezien de toekomstvisie van Landsmeer en de in dit rapport geschetste landelijke trends en ontwikkelingen.</a:t>
            </a:r>
          </a:p>
          <a:p>
            <a:endParaRPr lang="nl-NL" sz="1000" dirty="0"/>
          </a:p>
          <a:p>
            <a:r>
              <a:rPr lang="nl-NL" sz="1000" dirty="0"/>
              <a:t>In lijn met de redenering van best passende partnercombinaties uit advies 2, adviseren wij dus concreet om de ambtelijke verbindingen en op termijn de politiek-bestuurlijke verbinding nadrukkelijk ‘naar het Oosten’ te vinden: Waterland en Edam-Volendam.</a:t>
            </a:r>
          </a:p>
          <a:p>
            <a:endParaRPr lang="nl-NL" sz="1000" dirty="0"/>
          </a:p>
          <a:p>
            <a:r>
              <a:rPr lang="nl-NL" sz="1000" dirty="0"/>
              <a:t>Die oriëntatie hoeft een inhoudelijke en/of bestuurlijke verbinding met andere gemeenten in de regio Zaanstreek-Waterland op termijn niet uit te sluiten. Áls deze gemeenten, die nu aangegeven politiek-bestuurlijk zelfstandig te willen blijven, zich in de toekomst melden om aan te sluiten op het proces (ambtelijke verbinding, inclusief commitment op de ‘stip op de horizon’) tussen de gemeenten in ‘het Oosten’.</a:t>
            </a:r>
          </a:p>
          <a:p>
            <a:pPr>
              <a:buFontTx/>
              <a:buChar char="-"/>
            </a:pPr>
            <a:endParaRPr lang="nl-NL" sz="1000" dirty="0"/>
          </a:p>
          <a:p>
            <a:pPr>
              <a:buFontTx/>
              <a:buChar char="-"/>
            </a:pPr>
            <a:endParaRPr lang="nl-NL" sz="1050" dirty="0"/>
          </a:p>
          <a:p>
            <a:pPr marL="0" indent="0">
              <a:buFont typeface="Arial" panose="020B0604020202020204" pitchFamily="34" charset="0"/>
              <a:buNone/>
            </a:pPr>
            <a:endParaRPr lang="nl-NL" sz="1050" dirty="0"/>
          </a:p>
          <a:p>
            <a:pPr marL="0" indent="0">
              <a:buFont typeface="Arial" panose="020B0604020202020204" pitchFamily="34" charset="0"/>
              <a:buNone/>
            </a:pPr>
            <a:endParaRPr lang="nl-NL" sz="1050" dirty="0"/>
          </a:p>
          <a:p>
            <a:pPr marL="0" indent="0">
              <a:buFont typeface="Arial" panose="020B0604020202020204" pitchFamily="34" charset="0"/>
              <a:buNone/>
            </a:pPr>
            <a:endParaRPr lang="nl-NL" sz="1100" b="1" dirty="0"/>
          </a:p>
          <a:p>
            <a:pPr marL="0" indent="0">
              <a:buFont typeface="Arial" panose="020B0604020202020204" pitchFamily="34" charset="0"/>
              <a:buNone/>
            </a:pPr>
            <a:endParaRPr lang="nl-NL" sz="1100" b="1" dirty="0"/>
          </a:p>
          <a:p>
            <a:pPr marL="0" indent="0">
              <a:buFont typeface="Arial" panose="020B0604020202020204" pitchFamily="34" charset="0"/>
              <a:buNone/>
            </a:pPr>
            <a:endParaRPr lang="nl-NL" sz="1100" b="1" dirty="0"/>
          </a:p>
        </p:txBody>
      </p:sp>
    </p:spTree>
    <p:extLst>
      <p:ext uri="{BB962C8B-B14F-4D97-AF65-F5344CB8AC3E}">
        <p14:creationId xmlns:p14="http://schemas.microsoft.com/office/powerpoint/2010/main" val="1341489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370936" y="213360"/>
            <a:ext cx="8681625" cy="981377"/>
          </a:xfrm>
        </p:spPr>
        <p:txBody>
          <a:bodyPr anchor="ctr">
            <a:noAutofit/>
          </a:bodyPr>
          <a:lstStyle/>
          <a:p>
            <a:r>
              <a:rPr lang="nl-NL" sz="2300" b="0" dirty="0"/>
              <a:t>Advies 4:</a:t>
            </a:r>
            <a:br>
              <a:rPr lang="nl-NL" sz="2300" dirty="0"/>
            </a:br>
            <a:r>
              <a:rPr lang="nl-NL" sz="2300" dirty="0"/>
              <a:t>Richt een helder en gedragen vervolgproces in…</a:t>
            </a:r>
            <a:endParaRPr lang="nl-NL" sz="1200" b="0" i="1" dirty="0"/>
          </a:p>
        </p:txBody>
      </p:sp>
      <p:sp>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26</a:t>
            </a:fld>
            <a:endParaRPr lang="nl-NL" sz="1200" dirty="0">
              <a:solidFill>
                <a:schemeClr val="tx2"/>
              </a:solidFill>
            </a:endParaRPr>
          </a:p>
        </p:txBody>
      </p:sp>
      <p:sp>
        <p:nvSpPr>
          <p:cNvPr id="7" name="Tijdelijke aanduiding voor inhoud 5"/>
          <p:cNvSpPr txBox="1">
            <a:spLocks/>
          </p:cNvSpPr>
          <p:nvPr/>
        </p:nvSpPr>
        <p:spPr>
          <a:xfrm>
            <a:off x="370936" y="1269721"/>
            <a:ext cx="8311151" cy="5027295"/>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Om tot de hiervoor geadviseerde intensivering van de ambtelijke samenwerking te kunnen komen, met een bestuurlijke fusie naar (tenminste) ‘het Oosten’ als stip op de horizon, is het van belang daar niet-vrijblijvend bestuurlijk en ambtelijk naartoe te werken.</a:t>
            </a:r>
          </a:p>
          <a:p>
            <a:endParaRPr lang="nl-NL" sz="1000" dirty="0"/>
          </a:p>
          <a:p>
            <a:r>
              <a:rPr lang="nl-NL" sz="1000" dirty="0"/>
              <a:t>De eerste stap daarin is de vorming van een politieke, bestuurlijke én ambtelijke projectorganisatie, tussen de gemeenten Landsmeer, Waterland en Edam-Volendam.</a:t>
            </a:r>
          </a:p>
          <a:p>
            <a:endParaRPr lang="nl-NL" sz="1000" dirty="0"/>
          </a:p>
          <a:p>
            <a:r>
              <a:rPr lang="nl-NL" sz="1000" dirty="0"/>
              <a:t>Door de vorming van een projectorganisatie ontstaat helder commitment vanuit ‘kerngroep van gemeenten’ op de samenwerking. Worden informatie- en sturingslijnen duidelijk en kan eenheid en voortgang worden bewaakt, gefaciliteerd en gestimuleerd waar nodig.</a:t>
            </a:r>
          </a:p>
          <a:p>
            <a:endParaRPr lang="nl-NL" sz="1000" dirty="0"/>
          </a:p>
          <a:p>
            <a:r>
              <a:rPr lang="nl-NL" sz="1000" dirty="0"/>
              <a:t>Deze projectorganisatie kan bestaan uit:</a:t>
            </a:r>
          </a:p>
          <a:p>
            <a:pPr lvl="1"/>
            <a:r>
              <a:rPr lang="nl-NL" sz="1000" dirty="0"/>
              <a:t>Klankbordgroep raden: bestaande uit alle raadsleden/of fractievoorzitters per gemeente. Doel: politieke ontmoeting, verbinding op inhoud en waar nodig klankbord voor bestuurlijke stuurgroep op ambtelijk samenwerkingsproces. Klankbordgroep kan tevens ingezet worden om gezamenlijk het spoor richting de ‘stip op de horizon’ te ontwikkelen.</a:t>
            </a:r>
          </a:p>
          <a:p>
            <a:pPr lvl="1"/>
            <a:endParaRPr lang="nl-NL" sz="1000" dirty="0"/>
          </a:p>
          <a:p>
            <a:pPr lvl="1"/>
            <a:r>
              <a:rPr lang="nl-NL" sz="1000" dirty="0"/>
              <a:t>Bestuurlijke stuurgroep: bestaande uit de 3 burgemeesters en eventueel een wethouder per gemeente. Doel: voeren van bestuurlijke regie op samenwerkingsproces en het verbinden van portefeuillehouders op inhoud, zodat ook versterking op bestuurskrachtniveau 2 en 3 ontstaat.</a:t>
            </a:r>
          </a:p>
          <a:p>
            <a:pPr lvl="1"/>
            <a:endParaRPr lang="nl-NL" sz="1000" dirty="0"/>
          </a:p>
          <a:p>
            <a:pPr lvl="1"/>
            <a:endParaRPr lang="nl-NL" sz="1000" dirty="0"/>
          </a:p>
          <a:p>
            <a:pPr lvl="1"/>
            <a:r>
              <a:rPr lang="nl-NL" sz="1000" dirty="0"/>
              <a:t>Ambtelijke regiegroep: bestaande uit de 3 gemeentesecretarissen. Doel: voeren van ambtelijke regie op de projectorganisatie, het benoemen en concretiseren van kansen op aanvullende thema’s in de samenwerking en het faciliteren en bijsturen van de samenwerking in de uitvoering waar nodig.</a:t>
            </a:r>
          </a:p>
          <a:p>
            <a:pPr lvl="1"/>
            <a:endParaRPr lang="nl-NL" sz="1000" dirty="0"/>
          </a:p>
          <a:p>
            <a:pPr lvl="1"/>
            <a:r>
              <a:rPr lang="nl-NL" sz="1000" dirty="0"/>
              <a:t>Ambtelijke projectgroepen: bestaande uit medewerkers uit de 3 gemeenten. Doel: versterken kwaliteit en verminderen kwetsbaarheid door samen te werken op thema’s waarop reeds samenwerking is vormgegeven en op thema’s waarop aanvullende kansen worden gezien.</a:t>
            </a:r>
          </a:p>
          <a:p>
            <a:endParaRPr lang="nl-NL" sz="1000" dirty="0"/>
          </a:p>
          <a:p>
            <a:r>
              <a:rPr lang="nl-NL" sz="1000" dirty="0"/>
              <a:t>Het is wenselijk afspraken rondom de vormgeving en werking van deze projectorganisatie met elkaar bestuurlijk te verankeren, bijvoorbeeld in de vorm van een projectplan of bestuursconvenant. Daarin is het wenselijk tenminste duidelijk naar elkaar toe te zijn over doelen en eindbeeld (stip op de horizon), over de bestuurlijke en ambtelijke aansturing, over aspecten die het werknemer-/werkgeverschap raken en over de financiering van incidentele lasten en/of het verrekenen van structurele baten en lasten. </a:t>
            </a:r>
          </a:p>
          <a:p>
            <a:endParaRPr lang="nl-NL" sz="1000" dirty="0"/>
          </a:p>
          <a:p>
            <a:r>
              <a:rPr lang="nl-NL" sz="1000" dirty="0"/>
              <a:t>Bewaak naast deze verbindingen in ‘het Oosten’ ook (waar mogelijk gezamenlijk) de inhoudelijke verbinding binnen de regio Zaanstreek-Waterland, op dossiers als wonen, economie, landbouw, recreatie en natuur. De verbinding met 3 gemeenten, hoeft bestuurlijk de verbinding tussen de 5 en tussen de 8 zeker niet uit te sluiten.</a:t>
            </a:r>
          </a:p>
        </p:txBody>
      </p:sp>
    </p:spTree>
    <p:extLst>
      <p:ext uri="{BB962C8B-B14F-4D97-AF65-F5344CB8AC3E}">
        <p14:creationId xmlns:p14="http://schemas.microsoft.com/office/powerpoint/2010/main" val="3308271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370936" y="223520"/>
            <a:ext cx="8681625" cy="981377"/>
          </a:xfrm>
        </p:spPr>
        <p:txBody>
          <a:bodyPr anchor="ctr">
            <a:noAutofit/>
          </a:bodyPr>
          <a:lstStyle/>
          <a:p>
            <a:r>
              <a:rPr lang="nl-NL" sz="2300" b="0" dirty="0"/>
              <a:t>Advies 5:</a:t>
            </a:r>
            <a:br>
              <a:rPr lang="nl-NL" sz="2300" dirty="0"/>
            </a:br>
            <a:r>
              <a:rPr lang="nl-NL" sz="2300" dirty="0"/>
              <a:t>…en beleg verantwoordelijkheden daarbij op juiste plaats</a:t>
            </a:r>
            <a:endParaRPr lang="nl-NL" sz="1200" b="0" i="1" dirty="0"/>
          </a:p>
        </p:txBody>
      </p:sp>
      <p:sp>
        <p:nvSpPr>
          <p:cNvPr id="6" name="Tijdelijke aanduiding voor inhoud 5"/>
          <p:cNvSpPr>
            <a:spLocks noGrp="1"/>
          </p:cNvSpPr>
          <p:nvPr>
            <p:ph idx="1"/>
          </p:nvPr>
        </p:nvSpPr>
        <p:spPr>
          <a:xfrm>
            <a:off x="565608" y="1660006"/>
            <a:ext cx="8349792" cy="4879690"/>
          </a:xfrm>
        </p:spPr>
        <p:txBody>
          <a:bodyPr numCol="2" spcCol="360000">
            <a:noAutofit/>
          </a:bodyPr>
          <a:lstStyle/>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27</a:t>
            </a:fld>
            <a:endParaRPr lang="nl-NL" sz="1200" dirty="0">
              <a:solidFill>
                <a:schemeClr val="tx2"/>
              </a:solidFill>
            </a:endParaRPr>
          </a:p>
        </p:txBody>
      </p:sp>
      <p:sp>
        <p:nvSpPr>
          <p:cNvPr id="7" name="Tijdelijke aanduiding voor inhoud 5"/>
          <p:cNvSpPr txBox="1">
            <a:spLocks/>
          </p:cNvSpPr>
          <p:nvPr/>
        </p:nvSpPr>
        <p:spPr>
          <a:xfrm>
            <a:off x="370936" y="1344705"/>
            <a:ext cx="8311151" cy="5027295"/>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dirty="0"/>
              <a:t>Voorgaande vier adviezen impliceren een tweetal parallelle sporen:</a:t>
            </a:r>
          </a:p>
          <a:p>
            <a:pPr lvl="1"/>
            <a:r>
              <a:rPr lang="nl-NL" sz="1000" dirty="0"/>
              <a:t>Spoor 1 betreft het realiseren van een intensieve ambtelijke samenwerking tussen Landsmeer en Waterland, met verbinding met Edam-Volendam.</a:t>
            </a:r>
          </a:p>
          <a:p>
            <a:pPr lvl="1"/>
            <a:endParaRPr lang="nl-NL" sz="1000" dirty="0"/>
          </a:p>
          <a:p>
            <a:pPr lvl="1"/>
            <a:r>
              <a:rPr lang="nl-NL" sz="1000" dirty="0"/>
              <a:t>Spoor 2 betreft het op politiek-bestuurlijk niveau in gang zetten van een proces om tot lokale en gezamenlijke bindende uitspraken te komen over de ‘stip op de horizon’: een bestuurlijke fusie (tenminste) in het Oosten.</a:t>
            </a:r>
          </a:p>
          <a:p>
            <a:pPr lvl="1"/>
            <a:endParaRPr lang="nl-NL" sz="1000" dirty="0"/>
          </a:p>
          <a:p>
            <a:r>
              <a:rPr lang="nl-NL" sz="1000" dirty="0"/>
              <a:t>Om deze beide sporen voortvarend én zorgvuldig te kunnen doorlopen en daarbij het benodigde draagvlak te kunnen organiseren, is het wenselijk om als raad, college en ambtelijke organisaties een scherp beeld te hebben bij de verdeling van taken, bevoegdheden en verantwoordelijkheden. En tegelijkertijd in nauwe verbinding met elkaar op te trekken in dit proces.</a:t>
            </a:r>
          </a:p>
          <a:p>
            <a:endParaRPr lang="nl-NL" sz="1000" dirty="0"/>
          </a:p>
          <a:p>
            <a:r>
              <a:rPr lang="nl-NL" sz="1000" dirty="0"/>
              <a:t>In het verlengde van advies vier over de rolverdeling binnen de projectorganisatie, duiden we deze rolverdeling tot slot van deze rapportage nog wat scherper:</a:t>
            </a:r>
          </a:p>
          <a:p>
            <a:pPr lvl="1"/>
            <a:r>
              <a:rPr lang="nl-NL" sz="1000" dirty="0"/>
              <a:t>Als het gaat om een bestuurlijke fusie, dan is de gemeenteraad van Landsmeer aan zet. Het is aan het politiek primaat van een gemeente om zich uit te spreken over de wenselijkheid en haalbaarheid van een bestuurlijke fusie, inclusief de partners waarmee deze wordt vormgegeven. </a:t>
            </a:r>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endParaRPr lang="nl-NL" sz="1000" dirty="0"/>
          </a:p>
          <a:p>
            <a:pPr lvl="1"/>
            <a:r>
              <a:rPr lang="nl-NL" sz="1000" dirty="0"/>
              <a:t>De raad kan het binnen de door hem gestelde kaders aan het college overlaten om vervolgens een bestuurlijke fusie voor te bereiden en nader uit te werken. Daarbij blijft de gemeenteraad als </a:t>
            </a:r>
            <a:r>
              <a:rPr lang="nl-NL" sz="1000" dirty="0" err="1"/>
              <a:t>volksvertegenwoordigend</a:t>
            </a:r>
            <a:r>
              <a:rPr lang="nl-NL" sz="1000" dirty="0"/>
              <a:t>, </a:t>
            </a:r>
            <a:r>
              <a:rPr lang="nl-NL" sz="1000" dirty="0" err="1"/>
              <a:t>kaderstellend</a:t>
            </a:r>
            <a:r>
              <a:rPr lang="nl-NL" sz="1000" dirty="0"/>
              <a:t> en controlerend orgaan maximaal in positie als het aangelegenheden betreft die de raad (besturingsfilosofie) of zijn inwoners en ondernemers (dienstverleningsconcept) aangaan.</a:t>
            </a:r>
          </a:p>
          <a:p>
            <a:pPr lvl="1"/>
            <a:endParaRPr lang="nl-NL" sz="1000" dirty="0"/>
          </a:p>
          <a:p>
            <a:pPr lvl="1"/>
            <a:r>
              <a:rPr lang="nl-NL" sz="1000" dirty="0"/>
              <a:t>Blijf als raad zoveel mogelijk op de lijn van de ‘wat-vraag’. Hanteer deze lijn ook zoveel mogelijk in de communicatie tussen raad en inwoners. Vragen over óf een bestuurlijke fusie wenselijk is en zo ja met wie leiden af van de inhoudelijke overwegingen, welke aspecten inwoners en ondernemers van belang achten, zoals woningbouw of nabijheid van dienstverlening. </a:t>
            </a:r>
          </a:p>
          <a:p>
            <a:pPr lvl="1"/>
            <a:endParaRPr lang="nl-NL" sz="1000" dirty="0"/>
          </a:p>
          <a:p>
            <a:pPr lvl="1"/>
            <a:r>
              <a:rPr lang="nl-NL" sz="1000" dirty="0"/>
              <a:t>Als het gaat om de opzet en uitwerking van een intensieve ambtelijke samenwerking zijn met name college en ambtelijke organisatie aan zet. Het gaat daarbij om uitvoerings- en bedrijfsvoeringstaken, waarbij sprake is van een collegeverantwoordelijkheid. Beleidsbepaling blijft als verantwoordelijkheid bij de individuele gemeenteraden liggen.</a:t>
            </a:r>
          </a:p>
          <a:p>
            <a:endParaRPr lang="nl-NL" sz="1000" dirty="0"/>
          </a:p>
          <a:p>
            <a:endParaRPr lang="nl-NL" sz="1000" dirty="0"/>
          </a:p>
          <a:p>
            <a:pPr lvl="1"/>
            <a:endParaRPr lang="nl-NL" sz="1000" dirty="0"/>
          </a:p>
          <a:p>
            <a:pPr lvl="1"/>
            <a:endParaRPr lang="nl-NL" sz="1000" dirty="0"/>
          </a:p>
          <a:p>
            <a:pPr lvl="1"/>
            <a:endParaRPr lang="nl-NL" sz="1000" dirty="0"/>
          </a:p>
          <a:p>
            <a:pPr lvl="1"/>
            <a:endParaRPr lang="nl-NL" sz="1000" dirty="0"/>
          </a:p>
          <a:p>
            <a:endParaRPr lang="nl-NL" sz="1000" dirty="0"/>
          </a:p>
          <a:p>
            <a:endParaRPr lang="nl-NL" sz="1050" dirty="0"/>
          </a:p>
          <a:p>
            <a:pPr marL="0" indent="0">
              <a:buFont typeface="Arial" panose="020B0604020202020204" pitchFamily="34" charset="0"/>
              <a:buNone/>
            </a:pPr>
            <a:endParaRPr lang="nl-NL" sz="1050" dirty="0"/>
          </a:p>
          <a:p>
            <a:pPr marL="0" indent="0">
              <a:buFont typeface="Arial" panose="020B0604020202020204" pitchFamily="34" charset="0"/>
              <a:buNone/>
            </a:pPr>
            <a:endParaRPr lang="nl-NL" sz="1050" dirty="0"/>
          </a:p>
          <a:p>
            <a:pPr marL="0" indent="0">
              <a:buFont typeface="Arial" panose="020B0604020202020204" pitchFamily="34" charset="0"/>
              <a:buNone/>
            </a:pPr>
            <a:endParaRPr lang="nl-NL" sz="1100" b="1" dirty="0"/>
          </a:p>
          <a:p>
            <a:pPr marL="0" indent="0">
              <a:buFont typeface="Arial" panose="020B0604020202020204" pitchFamily="34" charset="0"/>
              <a:buNone/>
            </a:pPr>
            <a:endParaRPr lang="nl-NL" sz="1100" b="1" dirty="0"/>
          </a:p>
          <a:p>
            <a:pPr marL="0" indent="0">
              <a:buFont typeface="Arial" panose="020B0604020202020204" pitchFamily="34" charset="0"/>
              <a:buNone/>
            </a:pPr>
            <a:endParaRPr lang="nl-NL" sz="1100" b="1" dirty="0"/>
          </a:p>
        </p:txBody>
      </p:sp>
    </p:spTree>
    <p:extLst>
      <p:ext uri="{BB962C8B-B14F-4D97-AF65-F5344CB8AC3E}">
        <p14:creationId xmlns:p14="http://schemas.microsoft.com/office/powerpoint/2010/main" val="1813505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1899" b="11899"/>
          <a:stretch>
            <a:fillRect/>
          </a:stretch>
        </p:blipFill>
        <p:spPr/>
      </p:pic>
      <p:sp>
        <p:nvSpPr>
          <p:cNvPr id="7" name="Ondertitel 2"/>
          <p:cNvSpPr>
            <a:spLocks noGrp="1"/>
          </p:cNvSpPr>
          <p:nvPr>
            <p:ph type="subTitle" idx="1"/>
          </p:nvPr>
        </p:nvSpPr>
        <p:spPr>
          <a:xfrm>
            <a:off x="2576400" y="2204754"/>
            <a:ext cx="3875200" cy="2336765"/>
          </a:xfrm>
        </p:spPr>
        <p:txBody>
          <a:bodyPr>
            <a:normAutofit/>
          </a:bodyPr>
          <a:lstStyle/>
          <a:p>
            <a:r>
              <a:rPr lang="nl-NL" sz="1600" dirty="0">
                <a:solidFill>
                  <a:schemeClr val="tx2"/>
                </a:solidFill>
              </a:rPr>
              <a:t>Voor meer informatie over deze </a:t>
            </a:r>
          </a:p>
          <a:p>
            <a:r>
              <a:rPr lang="nl-NL" sz="1600" dirty="0">
                <a:solidFill>
                  <a:schemeClr val="tx2"/>
                </a:solidFill>
              </a:rPr>
              <a:t>rapportage en/of onze dienstverlening:</a:t>
            </a:r>
          </a:p>
          <a:p>
            <a:endParaRPr lang="nl-NL" sz="1200" dirty="0">
              <a:solidFill>
                <a:schemeClr val="tx2"/>
              </a:solidFill>
            </a:endParaRPr>
          </a:p>
          <a:p>
            <a:endParaRPr lang="nl-NL" sz="1200" dirty="0">
              <a:solidFill>
                <a:schemeClr val="tx2"/>
              </a:solidFill>
            </a:endParaRPr>
          </a:p>
          <a:p>
            <a:r>
              <a:rPr lang="nl-NL" sz="1200" dirty="0">
                <a:solidFill>
                  <a:schemeClr val="tx2"/>
                </a:solidFill>
              </a:rPr>
              <a:t>SeinstravandeLaar B.V.</a:t>
            </a:r>
          </a:p>
          <a:p>
            <a:r>
              <a:rPr lang="nl-NL" sz="1200" dirty="0">
                <a:solidFill>
                  <a:schemeClr val="tx2"/>
                </a:solidFill>
              </a:rPr>
              <a:t>Postbus 4100 AL Culemborg</a:t>
            </a:r>
          </a:p>
          <a:p>
            <a:r>
              <a:rPr lang="nl-NL" sz="1200" dirty="0">
                <a:solidFill>
                  <a:schemeClr val="tx2"/>
                </a:solidFill>
              </a:rPr>
              <a:t>www.seinstravandelaar.nl</a:t>
            </a:r>
          </a:p>
          <a:p>
            <a:endParaRPr lang="nl-NL" sz="1200" dirty="0">
              <a:solidFill>
                <a:schemeClr val="tx2"/>
              </a:solidFill>
            </a:endParaRPr>
          </a:p>
          <a:p>
            <a:endParaRPr lang="nl-NL" sz="1200" dirty="0">
              <a:solidFill>
                <a:schemeClr val="tx2"/>
              </a:solidFill>
            </a:endParaRPr>
          </a:p>
          <a:p>
            <a:r>
              <a:rPr lang="nl-NL" sz="1200" dirty="0">
                <a:solidFill>
                  <a:schemeClr val="tx2"/>
                </a:solidFill>
              </a:rPr>
              <a:t>drs. Stan van de Laar</a:t>
            </a:r>
          </a:p>
          <a:p>
            <a:r>
              <a:rPr lang="nl-NL" sz="1200" dirty="0">
                <a:solidFill>
                  <a:schemeClr val="tx2"/>
                </a:solidFill>
              </a:rPr>
              <a:t>s.vandelaar@seinstravandelaar.nl</a:t>
            </a:r>
          </a:p>
          <a:p>
            <a:r>
              <a:rPr lang="nl-NL" sz="1200" dirty="0">
                <a:solidFill>
                  <a:schemeClr val="tx2"/>
                </a:solidFill>
              </a:rPr>
              <a:t>06 – 30 37 29 97</a:t>
            </a:r>
          </a:p>
        </p:txBody>
      </p:sp>
    </p:spTree>
    <p:extLst>
      <p:ext uri="{BB962C8B-B14F-4D97-AF65-F5344CB8AC3E}">
        <p14:creationId xmlns:p14="http://schemas.microsoft.com/office/powerpoint/2010/main" val="760219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9343" y="203200"/>
            <a:ext cx="8574657" cy="981377"/>
          </a:xfrm>
        </p:spPr>
        <p:txBody>
          <a:bodyPr anchor="ctr">
            <a:noAutofit/>
          </a:bodyPr>
          <a:lstStyle/>
          <a:p>
            <a:r>
              <a:rPr lang="nl-NL" sz="2300" dirty="0"/>
              <a:t>Motie gemeenteraad Landsmeer van 18 mei 2017…</a:t>
            </a:r>
            <a:endParaRPr lang="nl-NL" sz="1200" i="1" dirty="0"/>
          </a:p>
        </p:txBody>
      </p:sp>
      <p:sp>
        <p:nvSpPr>
          <p:cNvPr id="6" name="Tijdelijke aanduiding voor inhoud 5"/>
          <p:cNvSpPr>
            <a:spLocks noGrp="1"/>
          </p:cNvSpPr>
          <p:nvPr>
            <p:ph idx="1"/>
          </p:nvPr>
        </p:nvSpPr>
        <p:spPr>
          <a:xfrm>
            <a:off x="569343" y="1255139"/>
            <a:ext cx="8116479" cy="5143198"/>
          </a:xfrm>
        </p:spPr>
        <p:txBody>
          <a:bodyPr numCol="2" spcCol="360000">
            <a:noAutofit/>
          </a:bodyPr>
          <a:lstStyle/>
          <a:p>
            <a:r>
              <a:rPr lang="nl-NL" sz="1000" dirty="0"/>
              <a:t>De gemeenteraad van Landsmeer heeft tijdens haar raadsvergadering op 18 mei 2017 een motie aangenomen over de bestuurlijke toekomst, waarin het college opdracht is gegeven om: </a:t>
            </a:r>
          </a:p>
          <a:p>
            <a:pPr marL="0" indent="0">
              <a:buNone/>
            </a:pPr>
            <a:endParaRPr lang="nl-NL" sz="1000" dirty="0"/>
          </a:p>
          <a:p>
            <a:pPr>
              <a:buAutoNum type="arabicPeriod"/>
            </a:pPr>
            <a:r>
              <a:rPr lang="nl-NL" sz="1000" dirty="0"/>
              <a:t>het onderzoek naar de vraag of een ambtelijke fusie mogelijk is met de gemeenten Oostzaan, Wormerland én Waterland, voort te zetten;</a:t>
            </a:r>
          </a:p>
          <a:p>
            <a:pPr lvl="1">
              <a:buAutoNum type="arabicPeriod"/>
            </a:pPr>
            <a:endParaRPr lang="nl-NL" sz="1000" dirty="0"/>
          </a:p>
          <a:p>
            <a:pPr>
              <a:buAutoNum type="arabicPeriod"/>
            </a:pPr>
            <a:r>
              <a:rPr lang="nl-NL" sz="1000" dirty="0"/>
              <a:t>uiterlijk in december 2018, of zoveel eerder als mogelijk, de totstandkoming van deze ambtelijke fusie in gang te hebben gezet;</a:t>
            </a:r>
          </a:p>
          <a:p>
            <a:pPr lvl="1">
              <a:buAutoNum type="arabicPeriod"/>
            </a:pPr>
            <a:endParaRPr lang="nl-NL" sz="1000" dirty="0"/>
          </a:p>
          <a:p>
            <a:pPr>
              <a:buAutoNum type="arabicPeriod"/>
            </a:pPr>
            <a:r>
              <a:rPr lang="nl-NL" sz="1000" dirty="0"/>
              <a:t>daarnaast een onderzoek te verrichten naar de ontwikkelingen binnen de OVER-gemeenten organisatie, en in dat onderzoek in ieder geval de volgende vragen te betrekken:</a:t>
            </a:r>
          </a:p>
          <a:p>
            <a:pPr lvl="2"/>
            <a:endParaRPr lang="nl-NL" sz="1000" dirty="0"/>
          </a:p>
          <a:p>
            <a:pPr lvl="1"/>
            <a:r>
              <a:rPr lang="nl-NL" sz="1000" dirty="0"/>
              <a:t>wat is de oorzaak c.q. aanleiding en de noodzaak voor de OVER-gemeenten om met urgentie over te gaan tot een herstructurering van en investering in de gezamenlijke ambtelijke organisatie;</a:t>
            </a:r>
          </a:p>
          <a:p>
            <a:pPr lvl="1"/>
            <a:endParaRPr lang="nl-NL" sz="1000" dirty="0"/>
          </a:p>
          <a:p>
            <a:pPr lvl="1"/>
            <a:r>
              <a:rPr lang="nl-NL" sz="1000" dirty="0"/>
              <a:t>wat zijn de (mogelijke) gevolgen van het staken van het lopende samenwerkingsproces op ambtelijk niveau voor het wilsbesluit van Landsmeer;</a:t>
            </a:r>
          </a:p>
          <a:p>
            <a:pPr lvl="2"/>
            <a:endParaRPr lang="nl-NL" sz="1000" dirty="0"/>
          </a:p>
          <a:p>
            <a:pPr lvl="1"/>
            <a:r>
              <a:rPr lang="nl-NL" sz="1000" dirty="0"/>
              <a:t>wat zijn de mogelijkheden voor de gemeente Landsmeer om op korte termijn tot een ambtelijke fusie met Oostzaan en Wormerland te komen om vervolgens gezamenlijk de bestaande organisatie te versterken dan wel tot een nieuwe ambtelijke organisatie te komen;</a:t>
            </a:r>
          </a:p>
          <a:p>
            <a:pPr lvl="2"/>
            <a:endParaRPr lang="nl-NL" sz="1000" dirty="0"/>
          </a:p>
          <a:p>
            <a:pPr lvl="2"/>
            <a:endParaRPr lang="nl-NL" sz="1000" dirty="0"/>
          </a:p>
          <a:p>
            <a:pPr lvl="1"/>
            <a:r>
              <a:rPr lang="nl-NL" sz="1000" dirty="0"/>
              <a:t>wat zijn de gevolgen van een eventuele ambtelijke fusie met Oostzaan en Wormerland;</a:t>
            </a:r>
          </a:p>
          <a:p>
            <a:pPr lvl="2"/>
            <a:endParaRPr lang="nl-NL" sz="1000" dirty="0"/>
          </a:p>
          <a:p>
            <a:pPr lvl="1"/>
            <a:r>
              <a:rPr lang="nl-NL" sz="1000" dirty="0"/>
              <a:t>hoe bestendig is dit samenwerkingsverband, in hoeverre en welke opvattingen heeft de provincie Noord-Holland hierover (waaronder over de omvang) en welke consequenties zou Waterland hieraan verbinden.</a:t>
            </a:r>
          </a:p>
          <a:p>
            <a:pPr lvl="1"/>
            <a:endParaRPr lang="nl-NL" sz="1000" dirty="0"/>
          </a:p>
          <a:p>
            <a:pPr>
              <a:buFont typeface="+mj-lt"/>
              <a:buAutoNum type="arabicPeriod"/>
            </a:pPr>
            <a:r>
              <a:rPr lang="nl-NL" sz="1000" dirty="0"/>
              <a:t>tevens een onderzoek te verrichten of bij een verregaande samenwerking met Waterland een voorwaarde is dat Edam-Volendam zich daar ook bij aansluit en, zo ja, na te gaan welke gevolgen dat mogelijk heeft:</a:t>
            </a:r>
          </a:p>
          <a:p>
            <a:pPr lvl="1"/>
            <a:endParaRPr lang="nl-NL" sz="1000" dirty="0"/>
          </a:p>
          <a:p>
            <a:pPr lvl="1"/>
            <a:r>
              <a:rPr lang="nl-NL" sz="1000" dirty="0"/>
              <a:t>hoe bestendig is een ambtelijke fusie met alleen Waterland en Edam-Volendam;</a:t>
            </a:r>
          </a:p>
          <a:p>
            <a:pPr lvl="1"/>
            <a:endParaRPr lang="nl-NL" sz="1000" dirty="0"/>
          </a:p>
          <a:p>
            <a:pPr lvl="1"/>
            <a:r>
              <a:rPr lang="nl-NL" sz="1000" dirty="0"/>
              <a:t>welke opvattingen heeft de Provincie Noord-Holland hierover;</a:t>
            </a:r>
          </a:p>
          <a:p>
            <a:pPr lvl="1"/>
            <a:endParaRPr lang="nl-NL" sz="1000" dirty="0"/>
          </a:p>
          <a:p>
            <a:pPr lvl="1"/>
            <a:r>
              <a:rPr lang="nl-NL" sz="1000" dirty="0"/>
              <a:t>hoe staan de verschillende gemeenten, derhalve Oostzaan en Wormerland, Waterland en Edam-Volendam tegenover een ambtelijke fusie met de vijf gemeenten.</a:t>
            </a:r>
          </a:p>
          <a:p>
            <a:pPr lvl="1"/>
            <a:endParaRPr lang="nl-NL" sz="1000" dirty="0"/>
          </a:p>
          <a:p>
            <a:pPr marL="228600" lvl="1">
              <a:buFont typeface="+mj-lt"/>
              <a:buAutoNum type="arabicPeriod" startAt="5"/>
            </a:pPr>
            <a:r>
              <a:rPr lang="nl-NL" sz="1000" dirty="0"/>
              <a:t>de bevindingen uit deze onderzoeken genoemd onder punt 3 en 4 direct na het zomerreces met de raad te delen.</a:t>
            </a: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accent1"/>
                </a:solidFill>
              </a:rPr>
              <a:pPr/>
              <a:t>3</a:t>
            </a:fld>
            <a:endParaRPr lang="nl-NL" sz="1200" dirty="0">
              <a:solidFill>
                <a:schemeClr val="accent1"/>
              </a:solidFill>
            </a:endParaRPr>
          </a:p>
        </p:txBody>
      </p:sp>
    </p:spTree>
    <p:extLst>
      <p:ext uri="{BB962C8B-B14F-4D97-AF65-F5344CB8AC3E}">
        <p14:creationId xmlns:p14="http://schemas.microsoft.com/office/powerpoint/2010/main" val="226430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5608" y="213360"/>
            <a:ext cx="8574657" cy="981377"/>
          </a:xfrm>
        </p:spPr>
        <p:txBody>
          <a:bodyPr anchor="ctr">
            <a:noAutofit/>
          </a:bodyPr>
          <a:lstStyle/>
          <a:p>
            <a:r>
              <a:rPr lang="nl-NL" sz="2300" dirty="0"/>
              <a:t>…vormt directe aanleiding tot onafhankelijke analyse</a:t>
            </a:r>
            <a:endParaRPr lang="nl-NL" sz="2300" b="0" i="1" dirty="0"/>
          </a:p>
        </p:txBody>
      </p:sp>
      <p:sp>
        <p:nvSpPr>
          <p:cNvPr id="6" name="Tijdelijke aanduiding voor inhoud 5"/>
          <p:cNvSpPr>
            <a:spLocks noGrp="1"/>
          </p:cNvSpPr>
          <p:nvPr>
            <p:ph idx="1"/>
          </p:nvPr>
        </p:nvSpPr>
        <p:spPr>
          <a:xfrm>
            <a:off x="565608" y="1270881"/>
            <a:ext cx="8349792" cy="5101119"/>
          </a:xfrm>
        </p:spPr>
        <p:txBody>
          <a:bodyPr numCol="2" spcCol="360000">
            <a:noAutofit/>
          </a:bodyPr>
          <a:lstStyle/>
          <a:p>
            <a:r>
              <a:rPr lang="nl-NL" sz="1000" dirty="0">
                <a:latin typeface="+mj-lt"/>
              </a:rPr>
              <a:t>Het is evident dat in Landsmeer reeds veel bruikbaar onderzoeksmateriaal beschikbaar is. De raad blijft, blijkens ook de motie, ook actief zijn rol pakken in dit proces.</a:t>
            </a:r>
          </a:p>
          <a:p>
            <a:endParaRPr lang="nl-NL" sz="1000" dirty="0">
              <a:latin typeface="+mj-lt"/>
            </a:endParaRPr>
          </a:p>
          <a:p>
            <a:r>
              <a:rPr lang="nl-NL" sz="1000" dirty="0">
                <a:latin typeface="+mj-lt"/>
              </a:rPr>
              <a:t>Het college van B&amp;W van Landsmeer heeft, naar aanleiding van voornoemde motie, </a:t>
            </a:r>
            <a:r>
              <a:rPr lang="nl-NL" sz="1000" dirty="0" err="1">
                <a:latin typeface="+mj-lt"/>
              </a:rPr>
              <a:t>SeinstravandeLaar</a:t>
            </a:r>
            <a:r>
              <a:rPr lang="nl-NL" sz="1000" dirty="0">
                <a:latin typeface="+mj-lt"/>
              </a:rPr>
              <a:t> gevraagd een onafhankelijke analyse uit te voeren naar mogelijke samenwerkingsvarianten voor Landsmeer. Daarbij is veel bestaand onderzoeksmateriaal - en de actualiteit in de regio - nog een kritisch tegen het licht gehouden</a:t>
            </a:r>
          </a:p>
          <a:p>
            <a:endParaRPr lang="nl-NL" sz="1000" dirty="0">
              <a:latin typeface="+mj-lt"/>
            </a:endParaRPr>
          </a:p>
          <a:p>
            <a:r>
              <a:rPr lang="nl-NL" sz="1000" dirty="0">
                <a:latin typeface="+mj-lt"/>
              </a:rPr>
              <a:t>Als partnercombinaties zijn de volgende vier varianten onderscheidden:</a:t>
            </a:r>
          </a:p>
          <a:p>
            <a:pPr lvl="1">
              <a:buFont typeface="+mj-lt"/>
              <a:buAutoNum type="alphaLcPeriod"/>
            </a:pPr>
            <a:r>
              <a:rPr lang="nl-NL" sz="1000" i="1" dirty="0"/>
              <a:t>Landsmeer, Oostzaan, Wormerland en Waterland.</a:t>
            </a:r>
            <a:r>
              <a:rPr lang="nl-NL" sz="1000" dirty="0"/>
              <a:t> Deze combinatie betreft het ‘wilsbesluit’ van de gemeenteraad van Landsmeer uit 2015. En duiden wij in dit rapport als de variant: ‘4 op een rij’.</a:t>
            </a:r>
          </a:p>
          <a:p>
            <a:pPr lvl="1">
              <a:buFont typeface="+mj-lt"/>
              <a:buAutoNum type="alphaLcPeriod"/>
            </a:pPr>
            <a:r>
              <a:rPr lang="nl-NL" sz="1000" i="1" dirty="0">
                <a:latin typeface="+mj-lt"/>
              </a:rPr>
              <a:t>Landsmeer, Oostzaan en Wormerland.</a:t>
            </a:r>
            <a:r>
              <a:rPr lang="nl-NL" sz="1000" dirty="0">
                <a:latin typeface="+mj-lt"/>
              </a:rPr>
              <a:t> Deze combinatie duiden wij in dit rapport als variant: ‘WOL’.</a:t>
            </a:r>
            <a:endParaRPr lang="nl-NL" sz="1000" i="1" dirty="0">
              <a:latin typeface="+mj-lt"/>
            </a:endParaRPr>
          </a:p>
          <a:p>
            <a:pPr lvl="1">
              <a:buFont typeface="+mj-lt"/>
              <a:buAutoNum type="alphaLcPeriod"/>
            </a:pPr>
            <a:r>
              <a:rPr lang="nl-NL" sz="1000" i="1" dirty="0">
                <a:latin typeface="+mj-lt"/>
              </a:rPr>
              <a:t>Landsmeer, Waterland en Edam-Volendam. </a:t>
            </a:r>
            <a:r>
              <a:rPr lang="nl-NL" sz="1000" dirty="0">
                <a:latin typeface="+mj-lt"/>
              </a:rPr>
              <a:t>Deze combinatie duiden wij in dit rapport als variant: ‘het Oosten’.</a:t>
            </a:r>
            <a:endParaRPr lang="nl-NL" sz="1000" i="1" dirty="0">
              <a:latin typeface="+mj-lt"/>
            </a:endParaRPr>
          </a:p>
          <a:p>
            <a:pPr lvl="1">
              <a:buFont typeface="+mj-lt"/>
              <a:buAutoNum type="alphaLcPeriod"/>
            </a:pPr>
            <a:r>
              <a:rPr lang="nl-NL" sz="1000" i="1" dirty="0">
                <a:latin typeface="+mj-lt"/>
              </a:rPr>
              <a:t>Landsmeer, Oostzaan, Wormerland, Waterland en Edam-Volendam. </a:t>
            </a:r>
            <a:r>
              <a:rPr lang="nl-NL" sz="1000" dirty="0">
                <a:latin typeface="+mj-lt"/>
              </a:rPr>
              <a:t>Deze variant duiden wij in dit rapport als variant: ‘5 groenen’.</a:t>
            </a:r>
            <a:endParaRPr lang="nl-NL" sz="1000" i="1" dirty="0">
              <a:latin typeface="+mj-lt"/>
            </a:endParaRPr>
          </a:p>
          <a:p>
            <a:pPr marL="0" indent="0">
              <a:buNone/>
            </a:pPr>
            <a:endParaRPr lang="nl-NL" sz="1000" dirty="0">
              <a:latin typeface="+mj-lt"/>
            </a:endParaRPr>
          </a:p>
          <a:p>
            <a:r>
              <a:rPr lang="nl-NL" sz="1000" dirty="0"/>
              <a:t>Voornoemde vier varianten zijn door de onderzoekers ieder beschouwd in relatie tot de oorspronkelijke door de gemeenteraad van Landsmeer vastgestelde uitgangspunten voor samenwerking: </a:t>
            </a:r>
          </a:p>
          <a:p>
            <a:pPr lvl="1"/>
            <a:r>
              <a:rPr lang="nl-NL" sz="1000" dirty="0"/>
              <a:t>Verbeteren van kwaliteit;</a:t>
            </a:r>
          </a:p>
          <a:p>
            <a:pPr lvl="1"/>
            <a:r>
              <a:rPr lang="nl-NL" sz="1000" dirty="0"/>
              <a:t>Verminderen van kwetsbaarheid;</a:t>
            </a:r>
          </a:p>
          <a:p>
            <a:pPr lvl="1"/>
            <a:r>
              <a:rPr lang="nl-NL" sz="1000" dirty="0"/>
              <a:t>Versterken bestuurskracht;</a:t>
            </a:r>
          </a:p>
          <a:p>
            <a:pPr lvl="1"/>
            <a:r>
              <a:rPr lang="nl-NL" sz="1000" dirty="0"/>
              <a:t>Bestendige oplossingsrichting: 7-10 jaar;</a:t>
            </a:r>
          </a:p>
          <a:p>
            <a:pPr lvl="1"/>
            <a:r>
              <a:rPr lang="nl-NL" sz="1000" dirty="0"/>
              <a:t>Minimale omvang &gt; 50.000 inwoners.</a:t>
            </a:r>
          </a:p>
          <a:p>
            <a:r>
              <a:rPr lang="nl-NL" sz="1000" dirty="0"/>
              <a:t>Uw uitgangspunten en onze kennis van criteria bij gelijksoortige samenwerkingsvraagstukken, hebben wij voor u vertaald naar zes toetsingscriteria. Deze criteria hebben elk betrekking op een ander aspect van samenwerking:</a:t>
            </a:r>
          </a:p>
          <a:p>
            <a:pPr lvl="1">
              <a:buFont typeface="+mj-lt"/>
              <a:buAutoNum type="alphaLcPeriod"/>
            </a:pPr>
            <a:r>
              <a:rPr lang="nl-NL" sz="1000" i="1" dirty="0"/>
              <a:t>Beter</a:t>
            </a:r>
            <a:r>
              <a:rPr lang="nl-NL" sz="1000" dirty="0"/>
              <a:t>: impact op de kwaliteit van dienstverlening aan college en raad (intern) en aan inwoners, ondernemers en instellingen (extern).</a:t>
            </a:r>
          </a:p>
          <a:p>
            <a:pPr lvl="1">
              <a:buFont typeface="+mj-lt"/>
              <a:buAutoNum type="alphaLcPeriod"/>
            </a:pPr>
            <a:endParaRPr lang="nl-NL" sz="1000" i="1" dirty="0"/>
          </a:p>
          <a:p>
            <a:pPr lvl="1">
              <a:buFont typeface="+mj-lt"/>
              <a:buAutoNum type="alphaLcPeriod"/>
            </a:pPr>
            <a:r>
              <a:rPr lang="nl-NL" sz="1000" i="1" dirty="0"/>
              <a:t>Goedkoper: </a:t>
            </a:r>
            <a:r>
              <a:rPr lang="nl-NL" sz="1000" dirty="0"/>
              <a:t>impact op het structurele en incidentele kostenniveau van de taakuitvoering.</a:t>
            </a:r>
          </a:p>
          <a:p>
            <a:pPr lvl="1">
              <a:buFont typeface="+mj-lt"/>
              <a:buAutoNum type="alphaLcPeriod"/>
            </a:pPr>
            <a:endParaRPr lang="nl-NL" sz="1000" i="1" dirty="0"/>
          </a:p>
          <a:p>
            <a:pPr lvl="1">
              <a:buFont typeface="+mj-lt"/>
              <a:buAutoNum type="alphaLcPeriod"/>
            </a:pPr>
            <a:r>
              <a:rPr lang="nl-NL" sz="1000" i="1" dirty="0"/>
              <a:t>Robuuster</a:t>
            </a:r>
            <a:r>
              <a:rPr lang="nl-NL" sz="1000" dirty="0"/>
              <a:t>: impact op de kwetsbaarheid van de ambtelijke organisatie.</a:t>
            </a:r>
          </a:p>
          <a:p>
            <a:pPr lvl="1">
              <a:buFont typeface="+mj-lt"/>
              <a:buAutoNum type="alphaLcPeriod"/>
            </a:pPr>
            <a:endParaRPr lang="nl-NL" sz="1000" i="1" dirty="0"/>
          </a:p>
          <a:p>
            <a:pPr lvl="1">
              <a:buFont typeface="+mj-lt"/>
              <a:buAutoNum type="alphaLcPeriod"/>
            </a:pPr>
            <a:r>
              <a:rPr lang="nl-NL" sz="1000" i="1" dirty="0"/>
              <a:t>Krachtiger</a:t>
            </a:r>
            <a:r>
              <a:rPr lang="nl-NL" sz="1000" dirty="0"/>
              <a:t>: impact op de kracht van het gemeentebestuur in de regio en op de bestuurlijke samenhang in de regio</a:t>
            </a:r>
          </a:p>
          <a:p>
            <a:pPr lvl="1">
              <a:buFont typeface="+mj-lt"/>
              <a:buAutoNum type="alphaLcPeriod"/>
            </a:pPr>
            <a:endParaRPr lang="nl-NL" sz="1000" i="1" dirty="0"/>
          </a:p>
          <a:p>
            <a:pPr lvl="1">
              <a:buFont typeface="+mj-lt"/>
              <a:buAutoNum type="alphaLcPeriod"/>
            </a:pPr>
            <a:r>
              <a:rPr lang="nl-NL" sz="1000" i="1" dirty="0"/>
              <a:t>Kansrijker</a:t>
            </a:r>
            <a:r>
              <a:rPr lang="nl-NL" sz="1000" dirty="0"/>
              <a:t>: impact op de kansen voor medewerkers en het aantrekkelijk werkgeverschap van de gemeente.</a:t>
            </a:r>
          </a:p>
          <a:p>
            <a:pPr lvl="1">
              <a:buFont typeface="+mj-lt"/>
              <a:buAutoNum type="alphaLcPeriod"/>
            </a:pPr>
            <a:endParaRPr lang="nl-NL" sz="1000" i="1" dirty="0"/>
          </a:p>
          <a:p>
            <a:pPr lvl="1">
              <a:buFont typeface="+mj-lt"/>
              <a:buAutoNum type="alphaLcPeriod"/>
            </a:pPr>
            <a:r>
              <a:rPr lang="nl-NL" sz="1000" i="1" dirty="0"/>
              <a:t>Bestendiger:</a:t>
            </a:r>
            <a:r>
              <a:rPr lang="nl-NL" sz="1000" dirty="0"/>
              <a:t> impact op de mate waarin sprake is van een bestendig bestuurlijk toekomstperspectief.</a:t>
            </a:r>
          </a:p>
          <a:p>
            <a:endParaRPr lang="nl-NL" sz="1000" dirty="0"/>
          </a:p>
          <a:p>
            <a:r>
              <a:rPr lang="nl-NL" sz="1000" dirty="0"/>
              <a:t>Tevens is iedere variant ook op aspecten als onderlinge verbinding, politiek/bestuurlijke wenselijkheid en haalbaarheid op korte of langere termijn beschouwd. </a:t>
            </a:r>
          </a:p>
          <a:p>
            <a:endParaRPr lang="nl-NL" altLang="nl-NL" sz="1000" dirty="0">
              <a:ea typeface="Times New Roman" panose="02020603050405020304" pitchFamily="18" charset="0"/>
              <a:cs typeface="Tahoma" panose="020B0604030504040204" pitchFamily="34" charset="0"/>
            </a:endParaRPr>
          </a:p>
          <a:p>
            <a:r>
              <a:rPr lang="nl-NL" altLang="nl-NL" sz="1000" dirty="0">
                <a:ea typeface="Times New Roman" panose="02020603050405020304" pitchFamily="18" charset="0"/>
                <a:cs typeface="Tahoma" panose="020B0604030504040204" pitchFamily="34" charset="0"/>
              </a:rPr>
              <a:t>Op basis van de confrontatie tussen de varianten en de toetsingscriteria en ons expertmatig oordeel daarover, brengt </a:t>
            </a:r>
            <a:r>
              <a:rPr lang="nl-NL" altLang="nl-NL" sz="1000" dirty="0" err="1">
                <a:ea typeface="Times New Roman" panose="02020603050405020304" pitchFamily="18" charset="0"/>
                <a:cs typeface="Tahoma" panose="020B0604030504040204" pitchFamily="34" charset="0"/>
              </a:rPr>
              <a:t>SeinstravandeLaar</a:t>
            </a:r>
            <a:r>
              <a:rPr lang="nl-NL" altLang="nl-NL" sz="1000" dirty="0">
                <a:ea typeface="Times New Roman" panose="02020603050405020304" pitchFamily="18" charset="0"/>
                <a:cs typeface="Tahoma" panose="020B0604030504040204" pitchFamily="34" charset="0"/>
              </a:rPr>
              <a:t> aan de hand van voorliggend eindrapport een onafhankelijk advies uit, aan het college van B&amp;W van Landsmeer, inzake de partnercombinatie die het beste past bij de opgaven en context van Landsmeer. Daarbij rekening houdend met de wenselijkheid en haalbaarheid van deze variant.</a:t>
            </a:r>
            <a:endParaRPr lang="nl-NL" sz="1000" dirty="0"/>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4</a:t>
            </a:fld>
            <a:endParaRPr lang="nl-NL" sz="1200" dirty="0">
              <a:solidFill>
                <a:schemeClr val="tx2"/>
              </a:solidFill>
            </a:endParaRPr>
          </a:p>
        </p:txBody>
      </p:sp>
      <p:sp>
        <p:nvSpPr>
          <p:cNvPr id="7" name="Tijdelijke aanduiding voor inhoud 5"/>
          <p:cNvSpPr txBox="1">
            <a:spLocks/>
          </p:cNvSpPr>
          <p:nvPr/>
        </p:nvSpPr>
        <p:spPr>
          <a:xfrm>
            <a:off x="565608" y="1660006"/>
            <a:ext cx="8116479" cy="4921769"/>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1050" dirty="0"/>
          </a:p>
          <a:p>
            <a:pPr marL="0" indent="0">
              <a:buFont typeface="Arial" panose="020B0604020202020204" pitchFamily="34" charset="0"/>
              <a:buNone/>
            </a:pPr>
            <a:endParaRPr lang="nl-NL" sz="1100" b="1" dirty="0"/>
          </a:p>
        </p:txBody>
      </p:sp>
    </p:spTree>
    <p:extLst>
      <p:ext uri="{BB962C8B-B14F-4D97-AF65-F5344CB8AC3E}">
        <p14:creationId xmlns:p14="http://schemas.microsoft.com/office/powerpoint/2010/main" val="547335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370937" y="213360"/>
            <a:ext cx="8773063" cy="981377"/>
          </a:xfrm>
        </p:spPr>
        <p:txBody>
          <a:bodyPr anchor="ctr">
            <a:noAutofit/>
          </a:bodyPr>
          <a:lstStyle/>
          <a:p>
            <a:r>
              <a:rPr lang="nl-NL" sz="2300" dirty="0"/>
              <a:t>Onze analyse, conclusies en adviezen vervat in dit rapport</a:t>
            </a:r>
            <a:endParaRPr lang="nl-NL" sz="2300" b="0" i="1" dirty="0"/>
          </a:p>
        </p:txBody>
      </p:sp>
      <p:sp>
        <p:nvSpPr>
          <p:cNvPr id="6" name="Tijdelijke aanduiding voor inhoud 5"/>
          <p:cNvSpPr>
            <a:spLocks noGrp="1"/>
          </p:cNvSpPr>
          <p:nvPr>
            <p:ph idx="1"/>
          </p:nvPr>
        </p:nvSpPr>
        <p:spPr>
          <a:xfrm>
            <a:off x="370936" y="1232809"/>
            <a:ext cx="8544464" cy="5101119"/>
          </a:xfrm>
        </p:spPr>
        <p:txBody>
          <a:bodyPr numCol="2" spcCol="360000">
            <a:noAutofit/>
          </a:bodyPr>
          <a:lstStyle/>
          <a:p>
            <a:pPr eaLnBrk="0" fontAlgn="base" hangingPunct="0">
              <a:spcBef>
                <a:spcPct val="0"/>
              </a:spcBef>
              <a:spcAft>
                <a:spcPct val="0"/>
              </a:spcAft>
            </a:pPr>
            <a:r>
              <a:rPr lang="nl-NL" altLang="nl-NL" sz="1000" dirty="0">
                <a:latin typeface="+mj-lt"/>
                <a:ea typeface="Times New Roman" panose="02020603050405020304" pitchFamily="18" charset="0"/>
                <a:cs typeface="Tahoma" panose="020B0604030504040204" pitchFamily="34" charset="0"/>
              </a:rPr>
              <a:t>Wij verwachten dat deze rapportage het gemeentebestuur – college en raad – van Landsmeer helpt om tot een (richtinggevende) keuze te komen voor de ‘kernpartners’ van Landsmeer en de daarbij best passende samenwerkingsvorm, inclusief een duiding van het politiek, bestuurlijk en ambtelijk te doorlopen proces om deze keuze op termijn te kunnen realiseren. </a:t>
            </a: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r>
              <a:rPr lang="nl-NL" altLang="nl-NL" sz="1000" dirty="0">
                <a:latin typeface="+mj-lt"/>
                <a:ea typeface="Times New Roman" panose="02020603050405020304" pitchFamily="18" charset="0"/>
                <a:cs typeface="Tahoma" panose="020B0604030504040204" pitchFamily="34" charset="0"/>
              </a:rPr>
              <a:t>Deze rapportage bestaat uit een hoofdrapport (voorliggend document) en een rapportage met verdiepende analyses. Wij zijn van mening dat deze scheiding van hoofd- en bijzaken de leesbaarheid van onze analyse ten goede komt.</a:t>
            </a: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r>
              <a:rPr lang="nl-NL" altLang="nl-NL" sz="1000" dirty="0">
                <a:latin typeface="+mj-lt"/>
                <a:ea typeface="Times New Roman" panose="02020603050405020304" pitchFamily="18" charset="0"/>
                <a:cs typeface="Tahoma" panose="020B0604030504040204" pitchFamily="34" charset="0"/>
              </a:rPr>
              <a:t>Het onderzoek is uitgevoerd op basis van een uitgebreide documentenanalyse (zie bijlage H1), verdiepende gesprekken met betrokkenen en gespreksverslagen van gevoerde gesprekken vanuit het college van B&amp;W van Landsmeer (bijlage H2). Op 19 september 2017 is de opzet van het onderzoek besproken tijdens een overleg met de fractievoorzitters van Landsmeer.</a:t>
            </a: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pPr>
            <a:r>
              <a:rPr lang="nl-NL" altLang="nl-NL" sz="1000" dirty="0">
                <a:latin typeface="+mj-lt"/>
                <a:ea typeface="Times New Roman" panose="02020603050405020304" pitchFamily="18" charset="0"/>
                <a:cs typeface="Tahoma" panose="020B0604030504040204" pitchFamily="34" charset="0"/>
              </a:rPr>
              <a:t>Voorliggend rapport kent de volgende opbouw:</a:t>
            </a: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eaLnBrk="0" fontAlgn="base" hangingPunct="0">
              <a:spcBef>
                <a:spcPct val="0"/>
              </a:spcBef>
              <a:spcAft>
                <a:spcPct val="0"/>
              </a:spcAft>
              <a:buFont typeface="+mj-lt"/>
              <a:buAutoNum type="arabicPeriod"/>
            </a:pPr>
            <a:r>
              <a:rPr lang="nl-NL" altLang="nl-NL" sz="1000" b="1" dirty="0">
                <a:latin typeface="+mj-lt"/>
                <a:ea typeface="Times New Roman" panose="02020603050405020304" pitchFamily="18" charset="0"/>
                <a:cs typeface="Tahoma" panose="020B0604030504040204" pitchFamily="34" charset="0"/>
              </a:rPr>
              <a:t>Aanleiding, vraagstelling, aanpak en inhoud</a:t>
            </a:r>
          </a:p>
          <a:p>
            <a:pPr lvl="1" eaLnBrk="0" fontAlgn="base" hangingPunct="0">
              <a:spcBef>
                <a:spcPct val="0"/>
              </a:spcBef>
              <a:spcAft>
                <a:spcPct val="0"/>
              </a:spcAft>
            </a:pPr>
            <a:r>
              <a:rPr lang="nl-NL" altLang="nl-NL" sz="1000" dirty="0">
                <a:latin typeface="+mj-lt"/>
                <a:ea typeface="Times New Roman" panose="02020603050405020304" pitchFamily="18" charset="0"/>
                <a:cs typeface="Tahoma" panose="020B0604030504040204" pitchFamily="34" charset="0"/>
              </a:rPr>
              <a:t>Motie gemeenteraad van Landsmeer 18 mei 2017…</a:t>
            </a:r>
          </a:p>
          <a:p>
            <a:pPr lvl="1" eaLnBrk="0" fontAlgn="base" hangingPunct="0">
              <a:spcBef>
                <a:spcPct val="0"/>
              </a:spcBef>
              <a:spcAft>
                <a:spcPct val="0"/>
              </a:spcAft>
            </a:pPr>
            <a:r>
              <a:rPr lang="nl-NL" altLang="nl-NL" sz="1000" dirty="0">
                <a:latin typeface="+mj-lt"/>
                <a:ea typeface="Times New Roman" panose="02020603050405020304" pitchFamily="18" charset="0"/>
                <a:cs typeface="Tahoma" panose="020B0604030504040204" pitchFamily="34" charset="0"/>
              </a:rPr>
              <a:t>…vormt directe aanleiding tot onafhankelijke analyse</a:t>
            </a:r>
          </a:p>
          <a:p>
            <a:pPr lvl="1" eaLnBrk="0" fontAlgn="base" hangingPunct="0">
              <a:spcBef>
                <a:spcPct val="0"/>
              </a:spcBef>
              <a:spcAft>
                <a:spcPct val="0"/>
              </a:spcAft>
            </a:pPr>
            <a:r>
              <a:rPr lang="nl-NL" altLang="nl-NL" sz="1000" dirty="0">
                <a:latin typeface="+mj-lt"/>
                <a:ea typeface="Times New Roman" panose="02020603050405020304" pitchFamily="18" charset="0"/>
                <a:cs typeface="Tahoma" panose="020B0604030504040204" pitchFamily="34" charset="0"/>
              </a:rPr>
              <a:t>Onze analyse, conclusies en adviezen vervat in dit rapport</a:t>
            </a:r>
          </a:p>
          <a:p>
            <a:pPr lvl="1" eaLnBrk="0" fontAlgn="base" hangingPunct="0">
              <a:spcBef>
                <a:spcPct val="0"/>
              </a:spcBef>
              <a:spcAft>
                <a:spcPct val="0"/>
              </a:spcAft>
            </a:pPr>
            <a:endParaRPr lang="nl-NL" altLang="nl-NL" sz="1000" dirty="0">
              <a:ea typeface="Times New Roman" panose="02020603050405020304" pitchFamily="18" charset="0"/>
              <a:cs typeface="Tahoma" panose="020B0604030504040204" pitchFamily="34" charset="0"/>
            </a:endParaRPr>
          </a:p>
          <a:p>
            <a:pPr>
              <a:buFont typeface="+mj-lt"/>
              <a:buAutoNum type="arabicPeriod"/>
            </a:pPr>
            <a:r>
              <a:rPr lang="nl-NL" sz="1000" b="1" dirty="0"/>
              <a:t>Landelijke trends met impact op lokale overheid</a:t>
            </a:r>
          </a:p>
          <a:p>
            <a:pPr lvl="1"/>
            <a:r>
              <a:rPr lang="nl-NL" sz="1000" dirty="0"/>
              <a:t>Zes trends met impact op rol en positie lokale overheid…</a:t>
            </a:r>
          </a:p>
          <a:p>
            <a:pPr lvl="1"/>
            <a:r>
              <a:rPr lang="nl-NL" sz="1000" dirty="0"/>
              <a:t>…versterken ontwikkeling ambtelijke samenwerking…</a:t>
            </a:r>
          </a:p>
          <a:p>
            <a:pPr lvl="1"/>
            <a:r>
              <a:rPr lang="nl-NL" sz="1000" dirty="0"/>
              <a:t>…met ‘ambtelijke fusie’ als meest vergaande variant… </a:t>
            </a:r>
          </a:p>
          <a:p>
            <a:pPr lvl="1"/>
            <a:r>
              <a:rPr lang="nl-NL" sz="1000" dirty="0"/>
              <a:t>…en trend ‘bestuurlijke fusie’ zet zich onverminderd door </a:t>
            </a:r>
          </a:p>
          <a:p>
            <a:pPr marL="742950" lvl="1" indent="-285750">
              <a:buFont typeface="+mj-lt"/>
              <a:buAutoNum type="romanLcPeriod"/>
            </a:pPr>
            <a:endParaRPr lang="nl-NL" sz="1000" dirty="0"/>
          </a:p>
          <a:p>
            <a:pPr>
              <a:buFont typeface="+mj-lt"/>
              <a:buAutoNum type="arabicPeriod"/>
            </a:pPr>
            <a:r>
              <a:rPr lang="nl-NL" sz="1000" b="1" dirty="0"/>
              <a:t>Duiding van regionale en lokale context</a:t>
            </a:r>
          </a:p>
          <a:p>
            <a:pPr lvl="1"/>
            <a:r>
              <a:rPr lang="nl-NL" sz="1000" dirty="0"/>
              <a:t>De regio Zaanstreek-Waterland in beeld</a:t>
            </a:r>
          </a:p>
          <a:p>
            <a:pPr lvl="1"/>
            <a:r>
              <a:rPr lang="nl-NL" sz="1000" dirty="0"/>
              <a:t>Trends ook merkbaar in regio Zaanstreek-Waterland…</a:t>
            </a:r>
          </a:p>
          <a:p>
            <a:pPr lvl="1"/>
            <a:r>
              <a:rPr lang="nl-NL" sz="1000" dirty="0"/>
              <a:t>…Landsmeer kan nóg regie over eigen toekomst voeren</a:t>
            </a:r>
          </a:p>
          <a:p>
            <a:pPr>
              <a:buFont typeface="+mj-lt"/>
              <a:buAutoNum type="arabicPeriod"/>
            </a:pPr>
            <a:endParaRPr lang="nl-NL" sz="1000" b="1" dirty="0"/>
          </a:p>
          <a:p>
            <a:pPr>
              <a:buFont typeface="+mj-lt"/>
              <a:buAutoNum type="arabicPeriod"/>
            </a:pPr>
            <a:r>
              <a:rPr lang="nl-NL" sz="1000" b="1" dirty="0"/>
              <a:t>Analyse: confrontatie varianten met toetsingscriteria</a:t>
            </a:r>
          </a:p>
          <a:p>
            <a:pPr lvl="1"/>
            <a:r>
              <a:rPr lang="nl-NL" sz="1000" dirty="0"/>
              <a:t>Onze analyse in één oogopslag</a:t>
            </a:r>
          </a:p>
          <a:p>
            <a:pPr lvl="1"/>
            <a:r>
              <a:rPr lang="nl-NL" sz="1000" dirty="0"/>
              <a:t>Ambtelijke fusie met ‘Westen’ brengt Landsmeer weinig</a:t>
            </a:r>
          </a:p>
          <a:p>
            <a:pPr lvl="1"/>
            <a:r>
              <a:rPr lang="nl-NL" sz="1000" dirty="0"/>
              <a:t>Ambtelijke fusie ‘het Oosten’ en ‘5 op een rij’ onhaalbaar</a:t>
            </a:r>
          </a:p>
          <a:p>
            <a:pPr marL="742950" lvl="1" indent="-285750">
              <a:buFont typeface="+mj-lt"/>
              <a:buAutoNum type="romanLcPeriod"/>
            </a:pPr>
            <a:endParaRPr lang="nl-NL" sz="1000" b="1" dirty="0"/>
          </a:p>
          <a:p>
            <a:pPr marL="285750" indent="-285750">
              <a:buFont typeface="+mj-lt"/>
              <a:buAutoNum type="arabicPeriod"/>
            </a:pPr>
            <a:r>
              <a:rPr lang="nl-NL" sz="1000" b="1" dirty="0"/>
              <a:t>Conclusies: expertmatig en onafhankelijk oordeel</a:t>
            </a:r>
          </a:p>
          <a:p>
            <a:pPr lvl="1"/>
            <a:r>
              <a:rPr lang="nl-NL" sz="1000" dirty="0"/>
              <a:t>Onze 10 hoofdconclusies op een rij</a:t>
            </a:r>
          </a:p>
          <a:p>
            <a:pPr marL="742950" lvl="1" indent="-285750">
              <a:buFont typeface="+mj-lt"/>
              <a:buAutoNum type="romanLcPeriod"/>
            </a:pPr>
            <a:endParaRPr lang="nl-NL" sz="1000" b="1" dirty="0"/>
          </a:p>
          <a:p>
            <a:pPr marL="285750" indent="-285750">
              <a:buFont typeface="+mj-lt"/>
              <a:buAutoNum type="arabicPeriod"/>
            </a:pPr>
            <a:r>
              <a:rPr lang="nl-NL" sz="1000" b="1" dirty="0"/>
              <a:t>Adviezen: onafhankelijk advies voor vervolgproces</a:t>
            </a:r>
          </a:p>
          <a:p>
            <a:pPr lvl="1"/>
            <a:r>
              <a:rPr lang="nl-NL" sz="1000" dirty="0"/>
              <a:t>Laat ‘ambtelijke fusie’ als uitgangspunt vervallen</a:t>
            </a:r>
          </a:p>
          <a:p>
            <a:pPr lvl="1"/>
            <a:r>
              <a:rPr lang="nl-NL" sz="1000" dirty="0"/>
              <a:t>Leg nadrukkelijk verbinding met partners in ‘het Oosten’</a:t>
            </a:r>
          </a:p>
          <a:p>
            <a:pPr lvl="1"/>
            <a:r>
              <a:rPr lang="nl-NL" sz="1000" dirty="0"/>
              <a:t>Onderneem stappen die passen in ‘stip op de horizon’</a:t>
            </a:r>
          </a:p>
          <a:p>
            <a:pPr lvl="1"/>
            <a:r>
              <a:rPr lang="nl-NL" sz="1000" dirty="0"/>
              <a:t>Richt een helder en gedragen vervolgproces in…</a:t>
            </a:r>
          </a:p>
          <a:p>
            <a:pPr lvl="1"/>
            <a:r>
              <a:rPr lang="nl-NL" sz="1000" dirty="0"/>
              <a:t>…en beleg verantwoordelijkheden daarbij op juiste plaats</a:t>
            </a:r>
          </a:p>
          <a:p>
            <a:pPr marL="742950" lvl="1" indent="-285750">
              <a:buFont typeface="+mj-lt"/>
              <a:buAutoNum type="romanLcPeriod"/>
            </a:pPr>
            <a:endParaRPr lang="nl-NL" sz="1000" b="1" dirty="0"/>
          </a:p>
          <a:p>
            <a:pPr marL="457200" lvl="1" indent="0">
              <a:buNone/>
            </a:pPr>
            <a:r>
              <a:rPr lang="nl-NL" sz="1000" dirty="0"/>
              <a:t> </a:t>
            </a:r>
          </a:p>
          <a:p>
            <a:pPr eaLnBrk="0" fontAlgn="base" hangingPunct="0">
              <a:spcBef>
                <a:spcPct val="0"/>
              </a:spcBef>
              <a:spcAft>
                <a:spcPct val="0"/>
              </a:spcAft>
            </a:pPr>
            <a:endParaRPr lang="nl-NL" altLang="nl-NL" sz="1000" dirty="0">
              <a:ea typeface="Times New Roman" panose="02020603050405020304" pitchFamily="18" charset="0"/>
              <a:cs typeface="Tahoma" panose="020B0604030504040204" pitchFamily="34" charset="0"/>
            </a:endParaRPr>
          </a:p>
          <a:p>
            <a:pPr lvl="2" eaLnBrk="0" fontAlgn="base" hangingPunct="0">
              <a:spcBef>
                <a:spcPct val="0"/>
              </a:spcBef>
              <a:spcAft>
                <a:spcPct val="0"/>
              </a:spcAft>
            </a:pPr>
            <a:endParaRPr lang="nl-NL" altLang="nl-NL" sz="1000" dirty="0">
              <a:ea typeface="Times New Roman" panose="02020603050405020304" pitchFamily="18" charset="0"/>
              <a:cs typeface="Tahoma" panose="020B0604030504040204" pitchFamily="34" charset="0"/>
            </a:endParaRPr>
          </a:p>
          <a:p>
            <a:pPr lvl="2" eaLnBrk="0" fontAlgn="base" hangingPunct="0">
              <a:spcBef>
                <a:spcPct val="0"/>
              </a:spcBef>
              <a:spcAft>
                <a:spcPct val="0"/>
              </a:spcAft>
            </a:pPr>
            <a:endParaRPr lang="nl-NL" altLang="nl-NL" sz="1000" dirty="0">
              <a:ea typeface="Times New Roman" panose="02020603050405020304" pitchFamily="18" charset="0"/>
              <a:cs typeface="Tahoma" panose="020B0604030504040204" pitchFamily="34" charset="0"/>
            </a:endParaRPr>
          </a:p>
          <a:p>
            <a:pPr lvl="2" eaLnBrk="0" fontAlgn="base" hangingPunct="0">
              <a:spcBef>
                <a:spcPct val="0"/>
              </a:spcBef>
              <a:spcAft>
                <a:spcPct val="0"/>
              </a:spcAft>
            </a:pPr>
            <a:endParaRPr lang="nl-NL" altLang="nl-NL" sz="1000" dirty="0">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ea typeface="Times New Roman" panose="02020603050405020304" pitchFamily="18" charset="0"/>
              <a:cs typeface="Tahoma" panose="020B0604030504040204" pitchFamily="34" charset="0"/>
            </a:endParaRPr>
          </a:p>
          <a:p>
            <a:pPr eaLnBrk="0" fontAlgn="base" hangingPunct="0">
              <a:spcBef>
                <a:spcPct val="0"/>
              </a:spcBef>
              <a:spcAft>
                <a:spcPct val="0"/>
              </a:spcAft>
            </a:pPr>
            <a:endParaRPr lang="nl-NL" altLang="nl-NL" sz="1000" dirty="0">
              <a:latin typeface="+mj-lt"/>
              <a:ea typeface="Times New Roman" panose="02020603050405020304" pitchFamily="18" charset="0"/>
              <a:cs typeface="Tahoma" panose="020B0604030504040204" pitchFamily="34" charset="0"/>
            </a:endParaRPr>
          </a:p>
          <a:p>
            <a:pPr marL="0" lvl="0" indent="0" eaLnBrk="0" fontAlgn="base" hangingPunct="0">
              <a:spcBef>
                <a:spcPct val="0"/>
              </a:spcBef>
              <a:spcAft>
                <a:spcPct val="0"/>
              </a:spcAft>
              <a:buNone/>
            </a:pPr>
            <a:endParaRPr lang="nl-NL" altLang="nl-NL" sz="1050" dirty="0">
              <a:latin typeface="+mj-lt"/>
              <a:ea typeface="Times New Roman" panose="02020603050405020304" pitchFamily="18" charset="0"/>
              <a:cs typeface="Tahoma" panose="020B0604030504040204" pitchFamily="34" charset="0"/>
            </a:endParaRPr>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000" dirty="0"/>
          </a:p>
          <a:p>
            <a:pPr marL="0" indent="0">
              <a:buNone/>
            </a:pPr>
            <a:endParaRPr lang="nl-NL" sz="1100" dirty="0">
              <a:solidFill>
                <a:schemeClr val="accent1"/>
              </a:solidFill>
            </a:endParaRPr>
          </a:p>
          <a:p>
            <a:pPr marL="0" indent="0">
              <a:buNone/>
            </a:pPr>
            <a:endParaRPr lang="nl-NL" sz="1100" dirty="0">
              <a:solidFill>
                <a:schemeClr val="accent1"/>
              </a:solidFill>
            </a:endParaRPr>
          </a:p>
        </p:txBody>
      </p:sp>
      <p:sp>
        <p:nvSpPr>
          <p:cNvPr id="4" name="Tijdelijke aanduiding voor dianummer 3"/>
          <p:cNvSpPr>
            <a:spLocks noGrp="1"/>
          </p:cNvSpPr>
          <p:nvPr>
            <p:ph type="sldNum" sz="quarter" idx="11"/>
          </p:nvPr>
        </p:nvSpPr>
        <p:spPr>
          <a:xfrm>
            <a:off x="20249" y="6372000"/>
            <a:ext cx="350687" cy="486000"/>
          </a:xfrm>
        </p:spPr>
        <p:txBody>
          <a:bodyPr/>
          <a:lstStyle/>
          <a:p>
            <a:fld id="{B21D5EF7-797A-4EF3-B22E-0D3585CA7BE2}" type="slidenum">
              <a:rPr lang="nl-NL" sz="1000" smtClean="0">
                <a:solidFill>
                  <a:schemeClr val="tx2"/>
                </a:solidFill>
              </a:rPr>
              <a:pPr/>
              <a:t>5</a:t>
            </a:fld>
            <a:endParaRPr lang="nl-NL" sz="1200" dirty="0">
              <a:solidFill>
                <a:schemeClr val="tx2"/>
              </a:solidFill>
            </a:endParaRPr>
          </a:p>
        </p:txBody>
      </p:sp>
      <p:sp>
        <p:nvSpPr>
          <p:cNvPr id="7" name="Tijdelijke aanduiding voor inhoud 5"/>
          <p:cNvSpPr txBox="1">
            <a:spLocks/>
          </p:cNvSpPr>
          <p:nvPr/>
        </p:nvSpPr>
        <p:spPr>
          <a:xfrm>
            <a:off x="565608" y="1660006"/>
            <a:ext cx="8116479" cy="4921769"/>
          </a:xfrm>
          <a:prstGeom prst="rect">
            <a:avLst/>
          </a:prstGeom>
        </p:spPr>
        <p:txBody>
          <a:bodyPr vert="horz" lIns="0" tIns="0" rIns="0" bIns="0" numCol="2" spcCol="36000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1050" dirty="0"/>
          </a:p>
          <a:p>
            <a:pPr marL="0" indent="0">
              <a:buFont typeface="Arial" panose="020B0604020202020204" pitchFamily="34" charset="0"/>
              <a:buNone/>
            </a:pPr>
            <a:endParaRPr lang="nl-NL" sz="1100" b="1" dirty="0"/>
          </a:p>
        </p:txBody>
      </p:sp>
    </p:spTree>
    <p:extLst>
      <p:ext uri="{BB962C8B-B14F-4D97-AF65-F5344CB8AC3E}">
        <p14:creationId xmlns:p14="http://schemas.microsoft.com/office/powerpoint/2010/main" val="3002142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hthoek 2"/>
          <p:cNvSpPr/>
          <p:nvPr/>
        </p:nvSpPr>
        <p:spPr>
          <a:xfrm>
            <a:off x="1197429" y="1484929"/>
            <a:ext cx="7946571" cy="3648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1621972" y="1484929"/>
            <a:ext cx="7410268" cy="3648974"/>
          </a:xfrm>
        </p:spPr>
        <p:txBody>
          <a:bodyPr anchor="ctr">
            <a:normAutofit/>
          </a:bodyPr>
          <a:lstStyle/>
          <a:p>
            <a:r>
              <a:rPr lang="nl-NL" dirty="0">
                <a:solidFill>
                  <a:schemeClr val="bg1"/>
                </a:solidFill>
              </a:rPr>
              <a:t>2. Landelijke trends met impact </a:t>
            </a:r>
            <a:br>
              <a:rPr lang="nl-NL" dirty="0">
                <a:solidFill>
                  <a:schemeClr val="bg1"/>
                </a:solidFill>
              </a:rPr>
            </a:br>
            <a:r>
              <a:rPr lang="nl-NL" dirty="0">
                <a:solidFill>
                  <a:schemeClr val="bg1"/>
                </a:solidFill>
              </a:rPr>
              <a:t>    op lokale overheid</a:t>
            </a:r>
          </a:p>
        </p:txBody>
      </p:sp>
      <p:sp>
        <p:nvSpPr>
          <p:cNvPr id="9" name="Tijdelijke aanduiding voor dianummer 8"/>
          <p:cNvSpPr>
            <a:spLocks noGrp="1"/>
          </p:cNvSpPr>
          <p:nvPr>
            <p:ph type="sldNum" sz="quarter" idx="11"/>
          </p:nvPr>
        </p:nvSpPr>
        <p:spPr/>
        <p:txBody>
          <a:bodyPr/>
          <a:lstStyle/>
          <a:p>
            <a:fld id="{B21D5EF7-797A-4EF3-B22E-0D3585CA7BE2}" type="slidenum">
              <a:rPr lang="nl-NL" smtClean="0"/>
              <a:pPr/>
              <a:t>6</a:t>
            </a:fld>
            <a:endParaRPr lang="nl-NL" dirty="0"/>
          </a:p>
        </p:txBody>
      </p:sp>
      <p:pic>
        <p:nvPicPr>
          <p:cNvPr id="11" name="Tijdelijke aanduiding voor afbeelding 1"/>
          <p:cNvPicPr>
            <a:picLocks noChangeAspect="1"/>
          </p:cNvPicPr>
          <p:nvPr/>
        </p:nvPicPr>
        <p:blipFill rotWithShape="1">
          <a:blip r:embed="rId3">
            <a:extLst>
              <a:ext uri="{28A0092B-C50C-407E-A947-70E740481C1C}">
                <a14:useLocalDpi xmlns:a14="http://schemas.microsoft.com/office/drawing/2010/main" val="0"/>
              </a:ext>
            </a:extLst>
          </a:blip>
          <a:srcRect t="11899" r="81165" b="11899"/>
          <a:stretch/>
        </p:blipFill>
        <p:spPr>
          <a:xfrm>
            <a:off x="0" y="1"/>
            <a:ext cx="1197429" cy="6858000"/>
          </a:xfrm>
          <a:prstGeom prst="rect">
            <a:avLst/>
          </a:prstGeom>
        </p:spPr>
      </p:pic>
    </p:spTree>
    <p:extLst>
      <p:ext uri="{BB962C8B-B14F-4D97-AF65-F5344CB8AC3E}">
        <p14:creationId xmlns:p14="http://schemas.microsoft.com/office/powerpoint/2010/main" val="279961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5608" y="213360"/>
            <a:ext cx="8422258" cy="981377"/>
          </a:xfrm>
        </p:spPr>
        <p:txBody>
          <a:bodyPr anchor="ctr">
            <a:noAutofit/>
          </a:bodyPr>
          <a:lstStyle/>
          <a:p>
            <a:r>
              <a:rPr lang="nl-NL" sz="2300" dirty="0"/>
              <a:t>Zes trends met impact op rol en positie lokale overheid…</a:t>
            </a:r>
            <a:r>
              <a:rPr lang="nl-NL" dirty="0"/>
              <a:t> </a:t>
            </a:r>
            <a:br>
              <a:rPr lang="nl-NL" dirty="0"/>
            </a:br>
            <a:r>
              <a:rPr lang="nl-NL" sz="1200" i="1" dirty="0"/>
              <a:t>(1 van 2) </a:t>
            </a:r>
          </a:p>
        </p:txBody>
      </p:sp>
      <p:sp>
        <p:nvSpPr>
          <p:cNvPr id="6" name="Tijdelijke aanduiding voor inhoud 5"/>
          <p:cNvSpPr>
            <a:spLocks noGrp="1"/>
          </p:cNvSpPr>
          <p:nvPr>
            <p:ph idx="1"/>
          </p:nvPr>
        </p:nvSpPr>
        <p:spPr>
          <a:xfrm>
            <a:off x="565608" y="1270881"/>
            <a:ext cx="8116479" cy="5101119"/>
          </a:xfrm>
        </p:spPr>
        <p:txBody>
          <a:bodyPr numCol="2" spcCol="360000">
            <a:noAutofit/>
          </a:bodyPr>
          <a:lstStyle/>
          <a:p>
            <a:r>
              <a:rPr lang="nl-NL" sz="1000" dirty="0"/>
              <a:t>Voordat we vanaf hoofdstuk 3 van dit adviesrapport ingaan op de specifieke context waarbinnen Landsmeer zich begeeft, schetsen we hieronder zes trends en ontwikkelingen die van invloed zijn op de (discussies over de) bestuurlijke positionering van de lokale overheid in Nederland.</a:t>
            </a:r>
          </a:p>
          <a:p>
            <a:pPr marL="0" indent="0">
              <a:buNone/>
            </a:pPr>
            <a:endParaRPr lang="nl-NL" sz="1000" b="1" dirty="0"/>
          </a:p>
          <a:p>
            <a:pPr marL="0" indent="0">
              <a:buNone/>
            </a:pPr>
            <a:r>
              <a:rPr lang="nl-NL" sz="1000" b="1" dirty="0"/>
              <a:t>Trend 1. Toenemend belang regio en stad</a:t>
            </a:r>
            <a:endParaRPr lang="nl-NL" sz="1000" dirty="0"/>
          </a:p>
          <a:p>
            <a:pPr lvl="1"/>
            <a:endParaRPr lang="nl-NL" sz="1000" dirty="0"/>
          </a:p>
          <a:p>
            <a:r>
              <a:rPr lang="nl-NL" sz="1000" dirty="0"/>
              <a:t>Wereldwijd en ook in Nederland woont een steeds groter deel van de bevolking in de grote steden. Deze ontwikkeling neemt alleen maar toe, waarmee steden steeds sterker en bepalender worden.</a:t>
            </a:r>
          </a:p>
          <a:p>
            <a:endParaRPr lang="nl-NL" sz="1000" dirty="0"/>
          </a:p>
          <a:p>
            <a:r>
              <a:rPr lang="nl-NL" sz="1000" dirty="0"/>
              <a:t>In die lijn denkt en werkt Europa ook veelal vanuit steden en regio’s. Het vereist daarom regionale samenwerking/afstemming om aangesloten te blijven op de kansen die Europa biedt, zowel inhoudelijk als financieel.</a:t>
            </a:r>
          </a:p>
          <a:p>
            <a:endParaRPr lang="nl-NL" sz="1000" dirty="0"/>
          </a:p>
          <a:p>
            <a:r>
              <a:rPr lang="nl-NL" sz="1000" dirty="0"/>
              <a:t>Ook in Nederland wordt ingezet op het vergroten van het belang van regio’s. Dit vanuit de gedachte dat krachtigere netwerken moeten ontstaan van onderscheidende stedelijke regio’s, binnensteden én vitale kernen. Regio’s met een heldere identiteit, waarbij de kracht van de kleinere steden in de menselijke maat ligt. </a:t>
            </a:r>
          </a:p>
          <a:p>
            <a:endParaRPr lang="nl-NL" sz="1000" dirty="0"/>
          </a:p>
          <a:p>
            <a:r>
              <a:rPr lang="nl-NL" sz="1000" dirty="0"/>
              <a:t>Metropoolregio’s, zoals de Metropoolregio Amsterdam, kennen aanvullend hierop de uitdaging om kenniswerkers en ondernemers aan te trekken en te huisvesten en hebben de uitdaging om de groei van het stedelijk gebied over de gemeentegrenzen heen te faciliteren. </a:t>
            </a:r>
          </a:p>
          <a:p>
            <a:endParaRPr lang="nl-NL" sz="1000" dirty="0"/>
          </a:p>
          <a:p>
            <a:endParaRPr lang="nl-NL" sz="1000" dirty="0"/>
          </a:p>
          <a:p>
            <a:endParaRPr lang="nl-NL" sz="1000" dirty="0"/>
          </a:p>
          <a:p>
            <a:r>
              <a:rPr lang="nl-NL" sz="1000" dirty="0"/>
              <a:t>Belangrijke succesfactoren voor deze bloeiende regio’s zijn bereikbaarheid, beroepsbevolking en dynamische regionale ecosystemen. </a:t>
            </a:r>
          </a:p>
          <a:p>
            <a:endParaRPr lang="nl-NL" sz="1000" dirty="0"/>
          </a:p>
          <a:p>
            <a:r>
              <a:rPr lang="nl-NL" sz="1000" dirty="0"/>
              <a:t>Daarbij is het goed te beseffen dat driekwart van de bevolkingsgroei tot 2025 naar de grote steden gaat. Steden met meer dan 100.000 inwoners. (Laat stad en regio bruisen, 2017). Het belang van de G32 wordt daardoor steeds prominenter. </a:t>
            </a:r>
          </a:p>
          <a:p>
            <a:endParaRPr lang="nl-NL" sz="1000" dirty="0"/>
          </a:p>
          <a:p>
            <a:pPr marL="0" indent="0">
              <a:buNone/>
            </a:pPr>
            <a:r>
              <a:rPr lang="nl-NL" sz="1000" b="1" dirty="0"/>
              <a:t>Trend 2. Toenemend belang lokale overheid</a:t>
            </a:r>
            <a:endParaRPr lang="nl-NL" sz="1000" dirty="0"/>
          </a:p>
          <a:p>
            <a:endParaRPr lang="nl-NL" sz="1000" dirty="0"/>
          </a:p>
          <a:p>
            <a:r>
              <a:rPr lang="nl-NL" sz="1000" dirty="0"/>
              <a:t>Er is sprake van een tendens van steeds verdergaande decentralisatie van rijksbeleid naar de gemeente als ‘eerste overheid’. Na de decentralisaties op het sociaal domein (</a:t>
            </a:r>
            <a:r>
              <a:rPr lang="nl-NL" sz="1000" dirty="0" err="1"/>
              <a:t>Wmo</a:t>
            </a:r>
            <a:r>
              <a:rPr lang="nl-NL" sz="1000" dirty="0"/>
              <a:t>, Jeugdzorg en Participatiewet) volgt de Omgevingswet. Mogelijk volgt op termijn de verruiming van het belastinggebied voor gemeenten. De druk op de gemeentelijke organisaties (bestuurlijke en ambtelijke realisatiekracht) neemt door deze decentralisaties steeds verder toe.</a:t>
            </a:r>
          </a:p>
          <a:p>
            <a:endParaRPr lang="nl-NL" sz="1000" dirty="0"/>
          </a:p>
          <a:p>
            <a:pPr marL="0" indent="0">
              <a:buNone/>
            </a:pPr>
            <a:r>
              <a:rPr lang="nl-NL" sz="1000" b="1" dirty="0"/>
              <a:t>Trend 3. Digitalisering en horizontalisering</a:t>
            </a:r>
          </a:p>
          <a:p>
            <a:pPr marL="0" indent="0">
              <a:buNone/>
            </a:pPr>
            <a:endParaRPr lang="nl-NL" sz="1000" dirty="0"/>
          </a:p>
          <a:p>
            <a:r>
              <a:rPr lang="nl-NL" sz="1000" dirty="0"/>
              <a:t>De snelheid waarmee de omgeving verandert, vraagt om een adaptieve overheid. Een overheid die wendbaar is, die snel kan inspelen op deze veranderende omgeving in het samenspel met inwoners, ondernemers, onderwijs en </a:t>
            </a:r>
            <a:r>
              <a:rPr lang="nl-NL" sz="1000" dirty="0" err="1"/>
              <a:t>mede-overheden</a:t>
            </a:r>
            <a:r>
              <a:rPr lang="nl-NL" sz="1000" dirty="0"/>
              <a:t> (</a:t>
            </a:r>
            <a:r>
              <a:rPr lang="nl-NL" sz="1000" dirty="0" err="1"/>
              <a:t>multi</a:t>
            </a:r>
            <a:r>
              <a:rPr lang="nl-NL" sz="1000" dirty="0"/>
              <a:t>-helix).</a:t>
            </a:r>
          </a:p>
          <a:p>
            <a:endParaRPr lang="nl-NL" sz="1000" dirty="0"/>
          </a:p>
        </p:txBody>
      </p:sp>
      <p:sp>
        <p:nvSpPr>
          <p:cNvPr id="7" name="Tijdelijke aanduiding voor dianummer 3"/>
          <p:cNvSpPr txBox="1">
            <a:spLocks/>
          </p:cNvSpPr>
          <p:nvPr/>
        </p:nvSpPr>
        <p:spPr>
          <a:xfrm>
            <a:off x="20249" y="6372000"/>
            <a:ext cx="350687" cy="486000"/>
          </a:xfr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D5EF7-797A-4EF3-B22E-0D3585CA7BE2}" type="slidenum">
              <a:rPr lang="nl-NL" sz="1000" smtClean="0">
                <a:solidFill>
                  <a:schemeClr val="tx2"/>
                </a:solidFill>
              </a:rPr>
              <a:pPr/>
              <a:t>7</a:t>
            </a:fld>
            <a:endParaRPr lang="nl-NL" sz="1200" dirty="0">
              <a:solidFill>
                <a:schemeClr val="tx2"/>
              </a:solidFill>
            </a:endParaRPr>
          </a:p>
        </p:txBody>
      </p:sp>
    </p:spTree>
    <p:extLst>
      <p:ext uri="{BB962C8B-B14F-4D97-AF65-F5344CB8AC3E}">
        <p14:creationId xmlns:p14="http://schemas.microsoft.com/office/powerpoint/2010/main" val="442878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569343" y="1298017"/>
            <a:ext cx="8091578" cy="5073983"/>
          </a:xfrm>
        </p:spPr>
        <p:txBody>
          <a:bodyPr numCol="2" spcCol="360000">
            <a:noAutofit/>
          </a:bodyPr>
          <a:lstStyle/>
          <a:p>
            <a:r>
              <a:rPr lang="nl-NL" sz="1000" dirty="0"/>
              <a:t>Lokale overheden zullen verder transformeren naar flexibele en faciliterende organisaties. ICT gaat naar verwachting steeds meer tot het primaire proces behoren, waarbij data-analyses als basis voor beleidsontwikkeling dienen. De positie van overheden op de arbeidsmarkt verslechtert daarbij: lastige invulbaarheid van functies voor hoogopgeleiden.</a:t>
            </a:r>
          </a:p>
          <a:p>
            <a:endParaRPr lang="nl-NL" sz="1000" dirty="0"/>
          </a:p>
          <a:p>
            <a:r>
              <a:rPr lang="nl-NL" sz="1000" dirty="0"/>
              <a:t>Er is steeds meer sprake van horizontale verbindingen in de keten: keteninnovatie. Waarbinnen de overheid één van de spelers in die keten is. Deze ontwikkeling lijkt steeds meer op gespannen voet te komen staan met de verticaal ingerichte overheid (het Huis van Thorbecke). Dat brengt vraagstukken met zich mee ten aanzien van de horizontalisering van toezicht, nieuwe vormen van democratie, overheidsparticipatie en de rol van het gemeentebestuur daarin.</a:t>
            </a:r>
          </a:p>
          <a:p>
            <a:endParaRPr lang="nl-NL" sz="1000" dirty="0"/>
          </a:p>
          <a:p>
            <a:r>
              <a:rPr lang="nl-NL" sz="1000" dirty="0"/>
              <a:t>Ontwikkelingen als het nieuwe werken, de vergaande digitalisering van overheidsdienstverlening en het steeds meer in nabijheid organiseren van de dienstverlening aan inwoners en ondernemers, vraagt om een andere rolopvatting en andere competenties van politici, bestuurders en ambtenaren, herijkt de bestaande werkprocessen en vraagt om een transparante, open en in nabijheid van ‘de partner’ georganiseerde werkomgeving.</a:t>
            </a:r>
          </a:p>
          <a:p>
            <a:endParaRPr lang="nl-NL" sz="1000" dirty="0"/>
          </a:p>
          <a:p>
            <a:pPr marL="0" indent="0">
              <a:buNone/>
            </a:pPr>
            <a:r>
              <a:rPr lang="nl-NL" sz="1000" b="1" dirty="0"/>
              <a:t>Trend 4. Kennisintensivering van de arbeidsmarkt</a:t>
            </a:r>
          </a:p>
          <a:p>
            <a:pPr lvl="1"/>
            <a:endParaRPr lang="nl-NL" sz="1000" dirty="0"/>
          </a:p>
          <a:p>
            <a:r>
              <a:rPr lang="nl-NL" sz="1000" dirty="0"/>
              <a:t>De arbeidsmarkt wordt steeds kennisintensiever, met gebruikmaking van digitale productietechnieken. Zeker in een Metropoolregio Amsterdam. Dit zorgt voor fundamentele veranderingen in economische structuren en heeft dus impact op onderwijs en werkgelegenheid.</a:t>
            </a:r>
          </a:p>
          <a:p>
            <a:endParaRPr lang="nl-NL" sz="1000" dirty="0"/>
          </a:p>
          <a:p>
            <a:endParaRPr lang="nl-NL" sz="1000" dirty="0"/>
          </a:p>
          <a:p>
            <a:r>
              <a:rPr lang="nl-NL" sz="1000" dirty="0"/>
              <a:t>Er ontstaat een risico op een toenemende mismatch tussen vraag en aanbod op de arbeidsmarkt, vooral door het hoge tempo waarin de technologische ontwikkeling zich voltrekt en de mate en het tempo waarin het onderwijsaanbod zich daarop kan aanpassen.</a:t>
            </a:r>
          </a:p>
          <a:p>
            <a:endParaRPr lang="nl-NL" sz="1000" dirty="0"/>
          </a:p>
          <a:p>
            <a:pPr marL="0" indent="0">
              <a:buNone/>
            </a:pPr>
            <a:r>
              <a:rPr lang="nl-NL" sz="1000" b="1" dirty="0"/>
              <a:t>Trend 5. Transities in energie en mobiliteit</a:t>
            </a:r>
          </a:p>
          <a:p>
            <a:pPr marL="0" indent="0">
              <a:buNone/>
            </a:pPr>
            <a:endParaRPr lang="nl-NL" sz="1000" dirty="0"/>
          </a:p>
          <a:p>
            <a:r>
              <a:rPr lang="nl-NL" sz="1000" dirty="0"/>
              <a:t>De energietransitie en vernieuwende/duurzame vormen van mobiliteit vragen veel van de partners in de </a:t>
            </a:r>
            <a:r>
              <a:rPr lang="nl-NL" sz="1000" dirty="0" err="1"/>
              <a:t>multi</a:t>
            </a:r>
            <a:r>
              <a:rPr lang="nl-NL" sz="1000" dirty="0"/>
              <a:t>-helix. Intensivering van de samenwerkingsrelaties rondom deze vraagstukken is noodzakelijk om aan de doelstellingen op dit terrein te kunnen gaan voldoen.</a:t>
            </a:r>
          </a:p>
          <a:p>
            <a:endParaRPr lang="nl-NL" sz="1000" dirty="0"/>
          </a:p>
          <a:p>
            <a:pPr marL="0" indent="0">
              <a:buNone/>
            </a:pPr>
            <a:r>
              <a:rPr lang="nl-NL" sz="1000" b="1" dirty="0"/>
              <a:t>Trend 6. Demografische en sociale veranderingen</a:t>
            </a:r>
            <a:endParaRPr lang="nl-NL" sz="1000" dirty="0"/>
          </a:p>
          <a:p>
            <a:pPr lvl="1"/>
            <a:endParaRPr lang="nl-NL" sz="1000" dirty="0"/>
          </a:p>
          <a:p>
            <a:r>
              <a:rPr lang="nl-NL" sz="1000" dirty="0"/>
              <a:t>Er is sprake van een toename van de bevolkingsomvang in Nederland. Deze groei wordt gecombineerd met een toenemende vergrijzing en het ontstaan van krimpregio’s. </a:t>
            </a:r>
          </a:p>
          <a:p>
            <a:endParaRPr lang="nl-NL" sz="1000" dirty="0"/>
          </a:p>
          <a:p>
            <a:r>
              <a:rPr lang="nl-NL" sz="1000" dirty="0"/>
              <a:t>Woon-, werk- en leefgewoonten van mensen veranderen, mede als gevolg van de verdergaande individualisering en de technologische ontwikkelingen: alle informatie is overal en altijd voor iedereen toegankelijk. Dit vraagt om een andere rol van de overheid, waarbij minder behoefte is aan tussenkomende instituties (Blockchain, Uber, </a:t>
            </a:r>
            <a:r>
              <a:rPr lang="nl-NL" sz="1000" dirty="0" err="1"/>
              <a:t>Airbnb</a:t>
            </a:r>
            <a:r>
              <a:rPr lang="nl-NL" sz="1000" dirty="0"/>
              <a:t>).</a:t>
            </a:r>
          </a:p>
          <a:p>
            <a:endParaRPr lang="nl-NL" sz="1000" dirty="0"/>
          </a:p>
          <a:p>
            <a:endParaRPr lang="nl-NL" sz="1000" dirty="0"/>
          </a:p>
        </p:txBody>
      </p:sp>
      <p:sp>
        <p:nvSpPr>
          <p:cNvPr id="8" name="Titel 4"/>
          <p:cNvSpPr>
            <a:spLocks noGrp="1"/>
          </p:cNvSpPr>
          <p:nvPr>
            <p:ph type="title"/>
          </p:nvPr>
        </p:nvSpPr>
        <p:spPr>
          <a:xfrm>
            <a:off x="569343" y="213360"/>
            <a:ext cx="8422258" cy="981377"/>
          </a:xfrm>
        </p:spPr>
        <p:txBody>
          <a:bodyPr anchor="ctr">
            <a:noAutofit/>
          </a:bodyPr>
          <a:lstStyle/>
          <a:p>
            <a:r>
              <a:rPr lang="nl-NL" sz="2300" dirty="0"/>
              <a:t>Zes trends met impact op rol en positie lokale overheid…</a:t>
            </a:r>
            <a:r>
              <a:rPr lang="nl-NL" sz="2400" dirty="0"/>
              <a:t> </a:t>
            </a:r>
            <a:br>
              <a:rPr lang="nl-NL" sz="2400" dirty="0"/>
            </a:br>
            <a:r>
              <a:rPr lang="nl-NL" sz="1200" i="1" dirty="0"/>
              <a:t>(2 van 2) </a:t>
            </a:r>
          </a:p>
        </p:txBody>
      </p:sp>
      <p:sp>
        <p:nvSpPr>
          <p:cNvPr id="9" name="Tijdelijke aanduiding voor dianummer 3"/>
          <p:cNvSpPr txBox="1">
            <a:spLocks/>
          </p:cNvSpPr>
          <p:nvPr/>
        </p:nvSpPr>
        <p:spPr>
          <a:xfrm>
            <a:off x="20249" y="6372000"/>
            <a:ext cx="350687" cy="486000"/>
          </a:xfr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D5EF7-797A-4EF3-B22E-0D3585CA7BE2}" type="slidenum">
              <a:rPr lang="nl-NL" sz="1000" smtClean="0">
                <a:solidFill>
                  <a:schemeClr val="tx2"/>
                </a:solidFill>
              </a:rPr>
              <a:pPr/>
              <a:t>8</a:t>
            </a:fld>
            <a:endParaRPr lang="nl-NL" sz="1200" dirty="0">
              <a:solidFill>
                <a:schemeClr val="tx2"/>
              </a:solidFill>
            </a:endParaRPr>
          </a:p>
        </p:txBody>
      </p:sp>
    </p:spTree>
    <p:extLst>
      <p:ext uri="{BB962C8B-B14F-4D97-AF65-F5344CB8AC3E}">
        <p14:creationId xmlns:p14="http://schemas.microsoft.com/office/powerpoint/2010/main" val="753684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a:xfrm>
            <a:off x="569343" y="203200"/>
            <a:ext cx="8574657" cy="981377"/>
          </a:xfrm>
        </p:spPr>
        <p:txBody>
          <a:bodyPr anchor="ctr">
            <a:normAutofit/>
          </a:bodyPr>
          <a:lstStyle/>
          <a:p>
            <a:r>
              <a:rPr lang="nl-NL" sz="2300" dirty="0"/>
              <a:t>…versterken ontwikkeling ambtelijke samenwerking…</a:t>
            </a:r>
          </a:p>
        </p:txBody>
      </p:sp>
      <p:sp>
        <p:nvSpPr>
          <p:cNvPr id="6" name="Tijdelijke aanduiding voor inhoud 5"/>
          <p:cNvSpPr>
            <a:spLocks noGrp="1"/>
          </p:cNvSpPr>
          <p:nvPr>
            <p:ph idx="1"/>
          </p:nvPr>
        </p:nvSpPr>
        <p:spPr>
          <a:xfrm>
            <a:off x="569343" y="1241394"/>
            <a:ext cx="8091578" cy="5228168"/>
          </a:xfrm>
        </p:spPr>
        <p:txBody>
          <a:bodyPr numCol="2" spcCol="360000">
            <a:noAutofit/>
          </a:bodyPr>
          <a:lstStyle/>
          <a:p>
            <a:r>
              <a:rPr lang="nl-NL" sz="1000" dirty="0"/>
              <a:t>Voornoemde zes trends leggen de afgelopen decennia (en leggen steeds meer) een zware druk op de taakuitvoering van gemeenten. Veelal gecombineerd met een afname van de financiële middelen die daarbij horen. Het aantal samenwerkingsverbanden tussen gemeenten, uiteenlopend van ‘licht en klein’ tot ‘zwaar en omvangrijk’, is door deze ontwikkeling exponentieel toegenomen.</a:t>
            </a:r>
          </a:p>
          <a:p>
            <a:endParaRPr lang="nl-NL" sz="1000" dirty="0"/>
          </a:p>
          <a:p>
            <a:r>
              <a:rPr lang="nl-NL" sz="1000" dirty="0"/>
              <a:t>Ambtelijke krachtenbundeling in allerlei soorten en maten tussen gemeenten is daarvan het gevolg. Veelal met als doel om de kwetsbaarheid van de ambtelijke organisatie te verminderen, de kwaliteit van dienstverlening te verhogen, de kosten te beheersen of reduceren en om de aantrekkelijkheid als werkgever te bevorderen of behouden.</a:t>
            </a:r>
          </a:p>
          <a:p>
            <a:endParaRPr lang="nl-NL" sz="1000" dirty="0"/>
          </a:p>
          <a:p>
            <a:r>
              <a:rPr lang="nl-NL" sz="1000" dirty="0"/>
              <a:t>Medio jaren ’90 en begin 2000 zagen we vooral samenwerkingsverbanden tussen gemeenten op één of enkele taken ontstaan. Veel ook op </a:t>
            </a:r>
            <a:r>
              <a:rPr lang="nl-NL" sz="1000" dirty="0" err="1"/>
              <a:t>a-politieke</a:t>
            </a:r>
            <a:r>
              <a:rPr lang="nl-NL" sz="1000" dirty="0"/>
              <a:t> taken, zoals ICT, inkoop, en Belastingen.</a:t>
            </a:r>
          </a:p>
          <a:p>
            <a:endParaRPr lang="nl-NL" sz="1000" dirty="0"/>
          </a:p>
          <a:p>
            <a:r>
              <a:rPr lang="nl-NL" sz="1000" dirty="0"/>
              <a:t>De samenwerkingsvormen op bedrijfsvoerings- en/of uitvoeringstaken van gemeenten krijgen vorm in projectmatige opzet (detachering, kennisdeling), netwerkachtige constructies (detacheringen, bestuursconvenanten) en in aparte juridische en organisatorische entiteiten (GR, centrumregelingen, stichtingen en coöperaties).</a:t>
            </a:r>
          </a:p>
          <a:p>
            <a:endParaRPr lang="nl-NL" sz="1000" dirty="0"/>
          </a:p>
          <a:p>
            <a:r>
              <a:rPr lang="nl-NL" sz="1000" dirty="0"/>
              <a:t>Op hoofdlijn kunnen we vier vormen van (intensieve) ambtelijke samenwerking onderscheiden, zonder dat sprake is van een volledige ambtelijke fusie:</a:t>
            </a:r>
          </a:p>
          <a:p>
            <a:pPr lvl="1">
              <a:buFont typeface="+mj-lt"/>
              <a:buAutoNum type="alphaLcPeriod"/>
            </a:pPr>
            <a:r>
              <a:rPr lang="nl-NL" sz="1000" dirty="0"/>
              <a:t>Projectmatige samenwerking;</a:t>
            </a:r>
          </a:p>
          <a:p>
            <a:pPr lvl="1">
              <a:buFont typeface="+mj-lt"/>
              <a:buAutoNum type="alphaLcPeriod"/>
            </a:pPr>
            <a:r>
              <a:rPr lang="nl-NL" sz="1000" dirty="0"/>
              <a:t>Matrix-samenwerking;</a:t>
            </a:r>
          </a:p>
          <a:p>
            <a:pPr lvl="1">
              <a:buFont typeface="+mj-lt"/>
              <a:buAutoNum type="alphaLcPeriod"/>
            </a:pPr>
            <a:r>
              <a:rPr lang="nl-NL" sz="1000" dirty="0"/>
              <a:t>Shared Service Organisatie;</a:t>
            </a:r>
          </a:p>
          <a:p>
            <a:pPr lvl="1">
              <a:buFont typeface="+mj-lt"/>
              <a:buAutoNum type="alphaLcPeriod"/>
            </a:pPr>
            <a:r>
              <a:rPr lang="nl-NL" sz="1000" dirty="0"/>
              <a:t>Gastheerconstructies.</a:t>
            </a:r>
          </a:p>
          <a:p>
            <a:r>
              <a:rPr lang="nl-NL" sz="1000" dirty="0"/>
              <a:t>In de verdiepingsrapportage behorend tot dit hoofdrapport wordt nader ingegaan op deze vier hoofdvormen.</a:t>
            </a:r>
          </a:p>
          <a:p>
            <a:endParaRPr lang="nl-NL" sz="1000" dirty="0"/>
          </a:p>
          <a:p>
            <a:r>
              <a:rPr lang="nl-NL" sz="1000" dirty="0"/>
              <a:t>Enkele algemeen geldende stelregels bij deze vormen van ambtelijke samenwerking zijn:</a:t>
            </a:r>
          </a:p>
          <a:p>
            <a:pPr lvl="1">
              <a:buFont typeface="+mj-lt"/>
              <a:buAutoNum type="alphaLcPeriod"/>
            </a:pPr>
            <a:r>
              <a:rPr lang="nl-NL" sz="1000" dirty="0"/>
              <a:t>Naar mate er meer taken in de samenwerking zijn ondergebracht, moet het aantal partners overzichtelijk blijven: anders wordt de samenwerking te complex. </a:t>
            </a:r>
          </a:p>
          <a:p>
            <a:pPr lvl="1">
              <a:buFont typeface="+mj-lt"/>
              <a:buAutoNum type="alphaLcPeriod"/>
            </a:pPr>
            <a:endParaRPr lang="nl-NL" sz="1000" dirty="0"/>
          </a:p>
          <a:p>
            <a:pPr lvl="1">
              <a:buFont typeface="+mj-lt"/>
              <a:buAutoNum type="alphaLcPeriod"/>
            </a:pPr>
            <a:r>
              <a:rPr lang="nl-NL" sz="1000" dirty="0"/>
              <a:t>Eenmaal ingestapt in een ‘juridische samenwerkingsvorm’ bepaalt de partner met het traagste tempo, het tempo en de partner met ‘de minste kleur’, de kleur.</a:t>
            </a:r>
          </a:p>
          <a:p>
            <a:pPr lvl="1">
              <a:buFont typeface="+mj-lt"/>
              <a:buAutoNum type="alphaLcPeriod"/>
            </a:pPr>
            <a:endParaRPr lang="nl-NL" sz="1000" dirty="0"/>
          </a:p>
          <a:p>
            <a:pPr lvl="1">
              <a:buFont typeface="+mj-lt"/>
              <a:buAutoNum type="alphaLcPeriod"/>
            </a:pPr>
            <a:r>
              <a:rPr lang="nl-NL" sz="1000" dirty="0"/>
              <a:t>Het gezamenlijk aan de voorkant formuleren van doelstellingen en een ‘stip op de horizon’ helpt om een gezamenlijk en breed gedragen commitment op de samenwerking te creëren.</a:t>
            </a:r>
          </a:p>
          <a:p>
            <a:pPr lvl="1">
              <a:buFont typeface="+mj-lt"/>
              <a:buAutoNum type="alphaLcPeriod"/>
            </a:pPr>
            <a:endParaRPr lang="nl-NL" sz="1000" dirty="0"/>
          </a:p>
          <a:p>
            <a:pPr lvl="1">
              <a:buFont typeface="+mj-lt"/>
              <a:buAutoNum type="alphaLcPeriod"/>
            </a:pPr>
            <a:r>
              <a:rPr lang="nl-NL" sz="1000" dirty="0"/>
              <a:t>Iedere vorm van juridisch niet-geformaliseerde ambtelijke samenwerking kan onder druk komen te staan, door bijvoorbeeld wisseling sleutelfiguren, discussies over sturing en financiering, complexiteit  personele gevolgen óf wens doorontwikkeling van één van de partnergemeenten.</a:t>
            </a:r>
          </a:p>
          <a:p>
            <a:pPr lvl="1">
              <a:buFont typeface="+mj-lt"/>
              <a:buAutoNum type="alphaLcPeriod"/>
            </a:pPr>
            <a:endParaRPr lang="nl-NL" sz="1000" dirty="0"/>
          </a:p>
          <a:p>
            <a:pPr lvl="1">
              <a:buFont typeface="+mj-lt"/>
              <a:buAutoNum type="alphaLcPeriod"/>
            </a:pPr>
            <a:r>
              <a:rPr lang="nl-NL" sz="1000" dirty="0"/>
              <a:t>Iedere vorm van juridisch geformaliseerde ambtelijke samenwerking vraagt op enig moment om een doorontwikkeling. Doorontwikkeling door toevoeging van taken en/of partners.</a:t>
            </a:r>
          </a:p>
        </p:txBody>
      </p:sp>
      <p:sp>
        <p:nvSpPr>
          <p:cNvPr id="8" name="Tijdelijke aanduiding voor dianummer 3"/>
          <p:cNvSpPr txBox="1">
            <a:spLocks/>
          </p:cNvSpPr>
          <p:nvPr/>
        </p:nvSpPr>
        <p:spPr>
          <a:xfrm>
            <a:off x="20249" y="6372000"/>
            <a:ext cx="350687" cy="486000"/>
          </a:xfr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D5EF7-797A-4EF3-B22E-0D3585CA7BE2}" type="slidenum">
              <a:rPr lang="nl-NL" sz="1000" smtClean="0">
                <a:solidFill>
                  <a:schemeClr val="tx2"/>
                </a:solidFill>
              </a:rPr>
              <a:pPr/>
              <a:t>9</a:t>
            </a:fld>
            <a:endParaRPr lang="nl-NL" sz="1200" dirty="0">
              <a:solidFill>
                <a:schemeClr val="tx2"/>
              </a:solidFill>
            </a:endParaRPr>
          </a:p>
        </p:txBody>
      </p:sp>
    </p:spTree>
    <p:extLst>
      <p:ext uri="{BB962C8B-B14F-4D97-AF65-F5344CB8AC3E}">
        <p14:creationId xmlns:p14="http://schemas.microsoft.com/office/powerpoint/2010/main" val="2725029068"/>
      </p:ext>
    </p:extLst>
  </p:cSld>
  <p:clrMapOvr>
    <a:masterClrMapping/>
  </p:clrMapOvr>
</p:sld>
</file>

<file path=ppt/theme/theme1.xml><?xml version="1.0" encoding="utf-8"?>
<a:theme xmlns:a="http://schemas.openxmlformats.org/drawingml/2006/main" name="Seinstra Van de Laar">
  <a:themeElements>
    <a:clrScheme name="Seinstra Van de Laar">
      <a:dk1>
        <a:sysClr val="windowText" lastClr="000000"/>
      </a:dk1>
      <a:lt1>
        <a:sysClr val="window" lastClr="FFFFFF"/>
      </a:lt1>
      <a:dk2>
        <a:srgbClr val="0094D6"/>
      </a:dk2>
      <a:lt2>
        <a:srgbClr val="FFFFFF"/>
      </a:lt2>
      <a:accent1>
        <a:srgbClr val="0094D6"/>
      </a:accent1>
      <a:accent2>
        <a:srgbClr val="4EAE35"/>
      </a:accent2>
      <a:accent3>
        <a:srgbClr val="E7412C"/>
      </a:accent3>
      <a:accent4>
        <a:srgbClr val="F29100"/>
      </a:accent4>
      <a:accent5>
        <a:srgbClr val="EAF5FB"/>
      </a:accent5>
      <a:accent6>
        <a:srgbClr val="BBDFF3"/>
      </a:accent6>
      <a:hlink>
        <a:srgbClr val="000000"/>
      </a:hlink>
      <a:folHlink>
        <a:srgbClr val="000000"/>
      </a:folHlink>
    </a:clrScheme>
    <a:fontScheme name="Seinstra Van de Laar">
      <a:majorFont>
        <a:latin typeface="Tahoma"/>
        <a:ea typeface=""/>
        <a:cs typeface=""/>
      </a:majorFont>
      <a:minorFont>
        <a:latin typeface="Tahom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defRPr sz="900" dirty="0"/>
        </a:defPPr>
      </a:lstStyle>
      <a:style>
        <a:lnRef idx="2">
          <a:schemeClr val="accent4">
            <a:shade val="50000"/>
          </a:schemeClr>
        </a:lnRef>
        <a:fillRef idx="1">
          <a:schemeClr val="accent4"/>
        </a:fillRef>
        <a:effectRef idx="0">
          <a:schemeClr val="accent4"/>
        </a:effectRef>
        <a:fontRef idx="minor">
          <a:schemeClr val="lt1"/>
        </a:fontRef>
      </a:style>
    </a:spDef>
    <a:lnDef>
      <a:spPr/>
      <a:bodyPr/>
      <a:lstStyle/>
      <a:style>
        <a:lnRef idx="2">
          <a:schemeClr val="accent4">
            <a:shade val="50000"/>
          </a:schemeClr>
        </a:lnRef>
        <a:fillRef idx="1">
          <a:schemeClr val="accent4"/>
        </a:fillRef>
        <a:effectRef idx="0">
          <a:schemeClr val="accent4"/>
        </a:effectRef>
        <a:fontRef idx="minor">
          <a:schemeClr val="lt1"/>
        </a:fontRef>
      </a:style>
    </a:lnDef>
  </a:objectDefaults>
  <a:extraClrSchemeLst/>
  <a:extLst>
    <a:ext uri="{05A4C25C-085E-4340-85A3-A5531E510DB2}">
      <thm15:themeFamily xmlns:thm15="http://schemas.microsoft.com/office/thememl/2012/main" name="Senstra Van de Laar.potx" id="{7FF3EEF2-0DA9-48E8-B90B-1C170E20D29C}" vid="{D5E0EBD2-7AFD-4C2D-9211-A8DE20B59FE8}"/>
    </a:ext>
  </a:extLst>
</a:theme>
</file>

<file path=ppt/theme/theme2.xml><?xml version="1.0" encoding="utf-8"?>
<a:theme xmlns:a="http://schemas.openxmlformats.org/drawingml/2006/main" name="Met watermerk">
  <a:themeElements>
    <a:clrScheme name="Seinstra Van de Laar">
      <a:dk1>
        <a:sysClr val="windowText" lastClr="000000"/>
      </a:dk1>
      <a:lt1>
        <a:sysClr val="window" lastClr="FFFFFF"/>
      </a:lt1>
      <a:dk2>
        <a:srgbClr val="0094D6"/>
      </a:dk2>
      <a:lt2>
        <a:srgbClr val="FFFFFF"/>
      </a:lt2>
      <a:accent1>
        <a:srgbClr val="0094D6"/>
      </a:accent1>
      <a:accent2>
        <a:srgbClr val="4EAE35"/>
      </a:accent2>
      <a:accent3>
        <a:srgbClr val="E7412C"/>
      </a:accent3>
      <a:accent4>
        <a:srgbClr val="F29100"/>
      </a:accent4>
      <a:accent5>
        <a:srgbClr val="EAF5FB"/>
      </a:accent5>
      <a:accent6>
        <a:srgbClr val="BBDFF3"/>
      </a:accent6>
      <a:hlink>
        <a:srgbClr val="000000"/>
      </a:hlink>
      <a:folHlink>
        <a:srgbClr val="000000"/>
      </a:folHlink>
    </a:clrScheme>
    <a:fontScheme name="Seinstra Van de Laar">
      <a:majorFont>
        <a:latin typeface="Tahoma"/>
        <a:ea typeface=""/>
        <a:cs typeface=""/>
      </a:majorFont>
      <a:minorFont>
        <a:latin typeface="Tahom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stra Van de Laar.potx" id="{7FF3EEF2-0DA9-48E8-B90B-1C170E20D29C}" vid="{275C1CDA-51D6-4A7A-8DF6-04F01A0528EC}"/>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ECF125EA2CB5408D552194B4409F1A" ma:contentTypeVersion="10" ma:contentTypeDescription="Een nieuw document maken." ma:contentTypeScope="" ma:versionID="7554b38152a458f0e2552ee5bf01ea93">
  <xsd:schema xmlns:xsd="http://www.w3.org/2001/XMLSchema" xmlns:xs="http://www.w3.org/2001/XMLSchema" xmlns:p="http://schemas.microsoft.com/office/2006/metadata/properties" xmlns:ns2="04518c92-fbae-43ae-84a2-7e29ac7ed7e7" xmlns:ns3="deb521a0-ef1c-4100-9f10-31e749e3f5b7" targetNamespace="http://schemas.microsoft.com/office/2006/metadata/properties" ma:root="true" ma:fieldsID="2846a49fa5af7674f2266435f7fa2438" ns2:_="" ns3:_="">
    <xsd:import namespace="04518c92-fbae-43ae-84a2-7e29ac7ed7e7"/>
    <xsd:import namespace="deb521a0-ef1c-4100-9f10-31e749e3f5b7"/>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518c92-fbae-43ae-84a2-7e29ac7ed7e7"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element name="LastSharedByUser" ma:index="11" nillable="true" ma:displayName="Laatst gedeeld, per gebruiker" ma:description="" ma:internalName="LastSharedByUser" ma:readOnly="true">
      <xsd:simpleType>
        <xsd:restriction base="dms:Note">
          <xsd:maxLength value="255"/>
        </xsd:restriction>
      </xsd:simpleType>
    </xsd:element>
    <xsd:element name="LastSharedByTime" ma:index="12"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eb521a0-ef1c-4100-9f10-31e749e3f5b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47E13F-8CD5-4C8A-832C-698107C2B1DD}">
  <ds:schemaRefs>
    <ds:schemaRef ds:uri="04518c92-fbae-43ae-84a2-7e29ac7ed7e7"/>
    <ds:schemaRef ds:uri="http://purl.org/dc/terms/"/>
    <ds:schemaRef ds:uri="http://schemas.openxmlformats.org/package/2006/metadata/core-properties"/>
    <ds:schemaRef ds:uri="http://purl.org/dc/dcmitype/"/>
    <ds:schemaRef ds:uri="http://schemas.microsoft.com/office/2006/documentManagement/types"/>
    <ds:schemaRef ds:uri="deb521a0-ef1c-4100-9f10-31e749e3f5b7"/>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8836670-E0AC-4111-B80A-4954BAFD3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518c92-fbae-43ae-84a2-7e29ac7ed7e7"/>
    <ds:schemaRef ds:uri="deb521a0-ef1c-4100-9f10-31e749e3f5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3A3D18-05BA-4407-BE05-EDA30732CB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28857</TotalTime>
  <Words>8389</Words>
  <Application>Microsoft Office PowerPoint</Application>
  <PresentationFormat>Diavoorstelling (4:3)</PresentationFormat>
  <Paragraphs>1003</Paragraphs>
  <Slides>28</Slides>
  <Notes>10</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28</vt:i4>
      </vt:variant>
    </vt:vector>
  </HeadingPairs>
  <TitlesOfParts>
    <vt:vector size="35" baseType="lpstr">
      <vt:lpstr>Arial</vt:lpstr>
      <vt:lpstr>Calibri</vt:lpstr>
      <vt:lpstr>Tahoma</vt:lpstr>
      <vt:lpstr>Times New Roman</vt:lpstr>
      <vt:lpstr>Verdana</vt:lpstr>
      <vt:lpstr>Seinstra Van de Laar</vt:lpstr>
      <vt:lpstr>Met watermerk</vt:lpstr>
      <vt:lpstr> Landsmeer: zelfbewust kiezen</vt:lpstr>
      <vt:lpstr>1. Aanleiding, vraagstelling, aanpak en inhoud</vt:lpstr>
      <vt:lpstr>Motie gemeenteraad Landsmeer van 18 mei 2017…</vt:lpstr>
      <vt:lpstr>…vormt directe aanleiding tot onafhankelijke analyse</vt:lpstr>
      <vt:lpstr>Onze analyse, conclusies en adviezen vervat in dit rapport</vt:lpstr>
      <vt:lpstr>2. Landelijke trends met impact      op lokale overheid</vt:lpstr>
      <vt:lpstr>Zes trends met impact op rol en positie lokale overheid…  (1 van 2) </vt:lpstr>
      <vt:lpstr>Zes trends met impact op rol en positie lokale overheid…  (2 van 2) </vt:lpstr>
      <vt:lpstr>…versterken ontwikkeling ambtelijke samenwerking…</vt:lpstr>
      <vt:lpstr>…met ‘ambtelijke fusie’ als meest vergaande variant…</vt:lpstr>
      <vt:lpstr>…en trend ‘bestuurlijke fusie’ zet zich onverminderd door</vt:lpstr>
      <vt:lpstr>3. Duiding van regionale en lokale context</vt:lpstr>
      <vt:lpstr>De regio Zaanstreek-Waterland in beeld</vt:lpstr>
      <vt:lpstr>Trends ook merkbaar in regio Zaanstreek-Waterland…</vt:lpstr>
      <vt:lpstr>…Landsmeer kan nóg regie over eigen toekomst voeren</vt:lpstr>
      <vt:lpstr>4. Analyse:      confrontatie varianten met        toetsingscriteria</vt:lpstr>
      <vt:lpstr>Onze analyse in één oogopslag</vt:lpstr>
      <vt:lpstr>Ambtelijke fusie met ‘Westen’ brengt Landsmeer weinig</vt:lpstr>
      <vt:lpstr>Ambtelijke fusie ‘het Oosten’ en ‘5 op een rij’ onhaalbaar</vt:lpstr>
      <vt:lpstr>5. Conclusies:      expertmatig en onafhankelijk oordeel</vt:lpstr>
      <vt:lpstr>Onze 10 hoofdconclusies op een rij</vt:lpstr>
      <vt:lpstr>6. Adviezen:      onafhankelijk advies voor vervolgproces</vt:lpstr>
      <vt:lpstr>Advies 1: Laat ‘ambtelijke fusie’ als uitgangspunt vervallen</vt:lpstr>
      <vt:lpstr>Advies 2: Leg nadrukkelijk verbinding met partners in ‘het Oosten’</vt:lpstr>
      <vt:lpstr>Advies 3: Onderneem stappen die passen in ‘stip op de horizon’</vt:lpstr>
      <vt:lpstr>Advies 4: Richt een helder en gedragen vervolgproces in…</vt:lpstr>
      <vt:lpstr>Advies 5: …en beleg verantwoordelijkheden daarbij op juiste plaats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Gebruiker</dc:creator>
  <dc:description>Seinstra Van de Laar</dc:description>
  <cp:lastModifiedBy>Stan van de Laar</cp:lastModifiedBy>
  <cp:revision>1422</cp:revision>
  <cp:lastPrinted>2017-09-25T09:59:22Z</cp:lastPrinted>
  <dcterms:created xsi:type="dcterms:W3CDTF">2014-02-13T14:55:51Z</dcterms:created>
  <dcterms:modified xsi:type="dcterms:W3CDTF">2017-09-25T10:17:25Z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0x01010085ECF125EA2CB5408D552194B4409F1A</vt:lpwstr>
  </property>
</Properties>
</file>